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396" r:id="rId4"/>
    <p:sldId id="393" r:id="rId5"/>
    <p:sldId id="272" r:id="rId6"/>
    <p:sldId id="274" r:id="rId7"/>
    <p:sldId id="275" r:id="rId8"/>
    <p:sldId id="276" r:id="rId9"/>
    <p:sldId id="394" r:id="rId10"/>
    <p:sldId id="395" r:id="rId11"/>
    <p:sldId id="277" r:id="rId12"/>
    <p:sldId id="278" r:id="rId13"/>
    <p:sldId id="313" r:id="rId14"/>
    <p:sldId id="279" r:id="rId15"/>
    <p:sldId id="311" r:id="rId16"/>
    <p:sldId id="380"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315" r:id="rId37"/>
    <p:sldId id="316" r:id="rId38"/>
    <p:sldId id="317" r:id="rId39"/>
    <p:sldId id="318" r:id="rId40"/>
    <p:sldId id="319" r:id="rId41"/>
    <p:sldId id="320" r:id="rId42"/>
    <p:sldId id="321" r:id="rId43"/>
    <p:sldId id="322" r:id="rId44"/>
    <p:sldId id="323" r:id="rId45"/>
    <p:sldId id="324" r:id="rId46"/>
    <p:sldId id="325" r:id="rId47"/>
    <p:sldId id="326" r:id="rId48"/>
    <p:sldId id="327" r:id="rId49"/>
    <p:sldId id="397" r:id="rId50"/>
    <p:sldId id="328" r:id="rId51"/>
    <p:sldId id="398" r:id="rId52"/>
    <p:sldId id="329" r:id="rId53"/>
    <p:sldId id="330"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43" r:id="rId67"/>
    <p:sldId id="448" r:id="rId68"/>
    <p:sldId id="344" r:id="rId69"/>
    <p:sldId id="447" r:id="rId70"/>
    <p:sldId id="345" r:id="rId71"/>
    <p:sldId id="346" r:id="rId72"/>
    <p:sldId id="347" r:id="rId73"/>
    <p:sldId id="348" r:id="rId74"/>
    <p:sldId id="349" r:id="rId75"/>
    <p:sldId id="350" r:id="rId76"/>
    <p:sldId id="351" r:id="rId77"/>
    <p:sldId id="352" r:id="rId78"/>
    <p:sldId id="353" r:id="rId79"/>
    <p:sldId id="444" r:id="rId80"/>
    <p:sldId id="354" r:id="rId81"/>
    <p:sldId id="355" r:id="rId82"/>
    <p:sldId id="356" r:id="rId83"/>
    <p:sldId id="357" r:id="rId84"/>
    <p:sldId id="358" r:id="rId85"/>
    <p:sldId id="359" r:id="rId86"/>
    <p:sldId id="446" r:id="rId87"/>
    <p:sldId id="449" r:id="rId88"/>
    <p:sldId id="445" r:id="rId89"/>
    <p:sldId id="360" r:id="rId90"/>
    <p:sldId id="361" r:id="rId91"/>
    <p:sldId id="362" r:id="rId92"/>
    <p:sldId id="381" r:id="rId93"/>
    <p:sldId id="382" r:id="rId94"/>
    <p:sldId id="383" r:id="rId95"/>
    <p:sldId id="384" r:id="rId96"/>
    <p:sldId id="392" r:id="rId97"/>
    <p:sldId id="385" r:id="rId98"/>
    <p:sldId id="386" r:id="rId99"/>
    <p:sldId id="387" r:id="rId100"/>
    <p:sldId id="388" r:id="rId101"/>
    <p:sldId id="389" r:id="rId102"/>
    <p:sldId id="390" r:id="rId103"/>
    <p:sldId id="391" r:id="rId104"/>
    <p:sldId id="399" r:id="rId105"/>
    <p:sldId id="400" r:id="rId106"/>
    <p:sldId id="401" r:id="rId107"/>
    <p:sldId id="402" r:id="rId108"/>
    <p:sldId id="403" r:id="rId109"/>
    <p:sldId id="404" r:id="rId110"/>
    <p:sldId id="405" r:id="rId111"/>
    <p:sldId id="413" r:id="rId112"/>
    <p:sldId id="414" r:id="rId113"/>
    <p:sldId id="415" r:id="rId114"/>
    <p:sldId id="416" r:id="rId115"/>
    <p:sldId id="417" r:id="rId116"/>
    <p:sldId id="418" r:id="rId117"/>
    <p:sldId id="419" r:id="rId118"/>
    <p:sldId id="420" r:id="rId119"/>
    <p:sldId id="421"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365" r:id="rId143"/>
    <p:sldId id="366" r:id="rId144"/>
    <p:sldId id="370" r:id="rId145"/>
    <p:sldId id="371" r:id="rId146"/>
    <p:sldId id="372" r:id="rId147"/>
    <p:sldId id="373" r:id="rId148"/>
    <p:sldId id="374" r:id="rId149"/>
    <p:sldId id="375" r:id="rId150"/>
    <p:sldId id="376" r:id="rId151"/>
    <p:sldId id="377"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1" d="100"/>
          <a:sy n="81" d="100"/>
        </p:scale>
        <p:origin x="2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0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997722B-C639-49C4-9EBC-52C722AF474E}"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2495902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7722B-C639-49C4-9EBC-52C722AF474E}"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3016996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7722B-C639-49C4-9EBC-52C722AF474E}"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1458028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997722B-C639-49C4-9EBC-52C722AF474E}"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266159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997722B-C639-49C4-9EBC-52C722AF474E}"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3187595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997722B-C639-49C4-9EBC-52C722AF474E}"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578343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997722B-C639-49C4-9EBC-52C722AF474E}" type="datetimeFigureOut">
              <a:rPr lang="en-US" smtClean="0"/>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3538637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997722B-C639-49C4-9EBC-52C722AF474E}"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3180512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722B-C639-49C4-9EBC-52C722AF474E}" type="datetimeFigureOut">
              <a:rPr lang="en-US" smtClean="0"/>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321946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7722B-C639-49C4-9EBC-52C722AF474E}"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930936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997722B-C639-49C4-9EBC-52C722AF474E}"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DD6D47-312B-486D-9108-F265B9F8998C}" type="slidenum">
              <a:rPr lang="en-US" smtClean="0"/>
              <a:t>‹#›</a:t>
            </a:fld>
            <a:endParaRPr lang="en-US"/>
          </a:p>
        </p:txBody>
      </p:sp>
    </p:spTree>
    <p:extLst>
      <p:ext uri="{BB962C8B-B14F-4D97-AF65-F5344CB8AC3E}">
        <p14:creationId xmlns:p14="http://schemas.microsoft.com/office/powerpoint/2010/main" val="221733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722B-C639-49C4-9EBC-52C722AF474E}" type="datetimeFigureOut">
              <a:rPr lang="en-US" smtClean="0"/>
              <a:t>12/19/2022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DD6D47-312B-486D-9108-F265B9F8998C}" type="slidenum">
              <a:rPr lang="en-US" smtClean="0"/>
              <a:t>‹#›</a:t>
            </a:fld>
            <a:endParaRPr lang="en-US"/>
          </a:p>
        </p:txBody>
      </p:sp>
    </p:spTree>
    <p:extLst>
      <p:ext uri="{BB962C8B-B14F-4D97-AF65-F5344CB8AC3E}">
        <p14:creationId xmlns:p14="http://schemas.microsoft.com/office/powerpoint/2010/main" val="3645068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emf"/><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12.em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image" Target="../media/image116.emf"/><Relationship Id="rId1" Type="http://schemas.openxmlformats.org/officeDocument/2006/relationships/slideLayout" Target="../slideLayouts/slideLayout2.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slides/_rels/slide112.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26.emf"/><Relationship Id="rId7" Type="http://schemas.openxmlformats.org/officeDocument/2006/relationships/image" Target="../media/image130.emf"/><Relationship Id="rId2"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 Id="rId9" Type="http://schemas.openxmlformats.org/officeDocument/2006/relationships/image" Target="../media/image131.emf"/></Relationships>
</file>

<file path=ppt/slides/_rels/slide113.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7.xml"/><Relationship Id="rId5" Type="http://schemas.openxmlformats.org/officeDocument/2006/relationships/image" Target="../media/image135.emf"/><Relationship Id="rId4" Type="http://schemas.openxmlformats.org/officeDocument/2006/relationships/image" Target="../media/image134.emf"/></Relationships>
</file>

<file path=ppt/slides/_rels/slide114.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2" Type="http://schemas.openxmlformats.org/officeDocument/2006/relationships/image" Target="../media/image137.emf"/><Relationship Id="rId1" Type="http://schemas.openxmlformats.org/officeDocument/2006/relationships/slideLayout" Target="../slideLayouts/slideLayout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116.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emf"/><Relationship Id="rId7" Type="http://schemas.openxmlformats.org/officeDocument/2006/relationships/image" Target="../media/image154.emf"/><Relationship Id="rId2" Type="http://schemas.openxmlformats.org/officeDocument/2006/relationships/image" Target="../media/image149.emf"/><Relationship Id="rId1" Type="http://schemas.openxmlformats.org/officeDocument/2006/relationships/slideLayout" Target="../slideLayouts/slideLayout2.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8.em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23.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2.xml"/><Relationship Id="rId4" Type="http://schemas.openxmlformats.org/officeDocument/2006/relationships/image" Target="../media/image164.emf"/></Relationships>
</file>

<file path=ppt/slides/_rels/slide127.x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8.emf"/><Relationship Id="rId2" Type="http://schemas.openxmlformats.org/officeDocument/2006/relationships/image" Target="../media/image167.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1.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emf"/><Relationship Id="rId1" Type="http://schemas.openxmlformats.org/officeDocument/2006/relationships/slideLayout" Target="../slideLayouts/slideLayout2.xml"/><Relationship Id="rId6" Type="http://schemas.openxmlformats.org/officeDocument/2006/relationships/image" Target="../media/image176.emf"/><Relationship Id="rId5" Type="http://schemas.openxmlformats.org/officeDocument/2006/relationships/image" Target="../media/image175.emf"/><Relationship Id="rId10" Type="http://schemas.openxmlformats.org/officeDocument/2006/relationships/image" Target="../media/image180.emf"/><Relationship Id="rId4" Type="http://schemas.openxmlformats.org/officeDocument/2006/relationships/image" Target="../media/image174.emf"/><Relationship Id="rId9" Type="http://schemas.openxmlformats.org/officeDocument/2006/relationships/image" Target="../media/image179.emf"/></Relationships>
</file>

<file path=ppt/slides/_rels/slide133.x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em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83.em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84.em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8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86.wmf"/><Relationship Id="rId4" Type="http://schemas.openxmlformats.org/officeDocument/2006/relationships/oleObject" Target="../embeddings/oleObject1.bin"/></Relationships>
</file>

<file path=ppt/slides/_rels/slide14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89.wmf"/><Relationship Id="rId5" Type="http://schemas.openxmlformats.org/officeDocument/2006/relationships/oleObject" Target="../embeddings/oleObject3.bin"/><Relationship Id="rId4" Type="http://schemas.openxmlformats.org/officeDocument/2006/relationships/image" Target="../media/image191.png"/></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92.wmf"/><Relationship Id="rId4" Type="http://schemas.openxmlformats.org/officeDocument/2006/relationships/oleObject" Target="../embeddings/oleObject4.bin"/></Relationships>
</file>

<file path=ppt/slides/_rels/slide14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oleObject" Target="../embeddings/oleObject5.bin"/><Relationship Id="rId7" Type="http://schemas.openxmlformats.org/officeDocument/2006/relationships/image" Target="../media/image19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5.wmf"/><Relationship Id="rId5" Type="http://schemas.openxmlformats.org/officeDocument/2006/relationships/oleObject" Target="../embeddings/oleObject6.bin"/><Relationship Id="rId10" Type="http://schemas.openxmlformats.org/officeDocument/2006/relationships/image" Target="../media/image199.png"/><Relationship Id="rId4" Type="http://schemas.openxmlformats.org/officeDocument/2006/relationships/image" Target="../media/image194.wmf"/><Relationship Id="rId9" Type="http://schemas.openxmlformats.org/officeDocument/2006/relationships/image" Target="../media/image198.png"/></Relationships>
</file>

<file path=ppt/slides/_rels/slide14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00.wmf"/><Relationship Id="rId4" Type="http://schemas.openxmlformats.org/officeDocument/2006/relationships/oleObject" Target="../embeddings/oleObject7.bin"/></Relationships>
</file>

<file path=ppt/slides/_rels/slide147.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image" Target="../media/image203.png"/><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04.wmf"/><Relationship Id="rId4" Type="http://schemas.openxmlformats.org/officeDocument/2006/relationships/oleObject" Target="../embeddings/oleObject9.bin"/></Relationships>
</file>

<file path=ppt/slides/_rels/slide149.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06.wmf"/><Relationship Id="rId5" Type="http://schemas.openxmlformats.org/officeDocument/2006/relationships/oleObject" Target="../embeddings/oleObject10.bin"/><Relationship Id="rId4" Type="http://schemas.openxmlformats.org/officeDocument/2006/relationships/image" Target="../media/image20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09.wmf"/><Relationship Id="rId4" Type="http://schemas.openxmlformats.org/officeDocument/2006/relationships/oleObject" Target="../embeddings/oleObject11.bin"/></Relationships>
</file>

<file path=ppt/slides/_rels/slide15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11.wmf"/><Relationship Id="rId5" Type="http://schemas.openxmlformats.org/officeDocument/2006/relationships/oleObject" Target="../embeddings/oleObject12.bin"/><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4.emf"/><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5" Type="http://schemas.openxmlformats.org/officeDocument/2006/relationships/image" Target="../media/image37.emf"/><Relationship Id="rId4" Type="http://schemas.openxmlformats.org/officeDocument/2006/relationships/image" Target="../media/image36.emf"/></Relationships>
</file>

<file path=ppt/slides/_rels/slide4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6.emf"/><Relationship Id="rId10" Type="http://schemas.openxmlformats.org/officeDocument/2006/relationships/image" Target="../media/image46.png"/><Relationship Id="rId4" Type="http://schemas.openxmlformats.org/officeDocument/2006/relationships/image" Target="../media/image13.emf"/><Relationship Id="rId9" Type="http://schemas.openxmlformats.org/officeDocument/2006/relationships/image" Target="../media/image45.png"/></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41.emf"/><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8.emf"/><Relationship Id="rId1" Type="http://schemas.openxmlformats.org/officeDocument/2006/relationships/slideLayout" Target="../slideLayouts/slideLayout7.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2.emf"/></Relationships>
</file>

<file path=ppt/slides/_rels/slide4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80.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83.emf"/><Relationship Id="rId1" Type="http://schemas.openxmlformats.org/officeDocument/2006/relationships/slideLayout" Target="../slideLayouts/slideLayout7.xml"/><Relationship Id="rId4" Type="http://schemas.openxmlformats.org/officeDocument/2006/relationships/image" Target="../media/image760.png"/></Relationships>
</file>

<file path=ppt/slides/_rels/slide7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83.emf"/></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92.em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7.xml"/><Relationship Id="rId5" Type="http://schemas.openxmlformats.org/officeDocument/2006/relationships/image" Target="../media/image94.emf"/><Relationship Id="rId4" Type="http://schemas.openxmlformats.org/officeDocument/2006/relationships/image" Target="../media/image90.emf"/></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emf"/><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0.emf"/></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emf"/><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95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98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Black" panose="020B0A04020102020204" pitchFamily="34" charset="0"/>
              </a:rPr>
              <a:t>Chapter No 12</a:t>
            </a:r>
            <a:br>
              <a:rPr lang="en-US" b="1" dirty="0" smtClean="0">
                <a:latin typeface="Arial Black" panose="020B0A04020102020204" pitchFamily="34" charset="0"/>
              </a:rPr>
            </a:br>
            <a:r>
              <a:rPr lang="en-US" b="1" dirty="0" smtClean="0">
                <a:latin typeface="Arial Black" panose="020B0A04020102020204" pitchFamily="34" charset="0"/>
              </a:rPr>
              <a:t> </a:t>
            </a:r>
            <a:endParaRPr lang="en-US" b="1" dirty="0">
              <a:latin typeface="Arial Black" panose="020B0A04020102020204" pitchFamily="34" charset="0"/>
            </a:endParaRPr>
          </a:p>
        </p:txBody>
      </p:sp>
      <p:sp>
        <p:nvSpPr>
          <p:cNvPr id="3" name="Subtitle 2"/>
          <p:cNvSpPr>
            <a:spLocks noGrp="1"/>
          </p:cNvSpPr>
          <p:nvPr>
            <p:ph type="subTitle" idx="1"/>
          </p:nvPr>
        </p:nvSpPr>
        <p:spPr/>
        <p:txBody>
          <a:bodyPr>
            <a:normAutofit lnSpcReduction="10000"/>
          </a:bodyPr>
          <a:lstStyle/>
          <a:p>
            <a:endParaRPr lang="en-US" sz="3200" b="1" dirty="0" smtClean="0">
              <a:latin typeface="Arial Black" panose="020B0A04020102020204" pitchFamily="34" charset="0"/>
            </a:endParaRPr>
          </a:p>
          <a:p>
            <a:r>
              <a:rPr lang="en-US" sz="3200" b="1" dirty="0" smtClean="0">
                <a:latin typeface="Arial Black" panose="020B0A04020102020204" pitchFamily="34" charset="0"/>
              </a:rPr>
              <a:t>BEE-12 A, B &amp; C </a:t>
            </a:r>
          </a:p>
          <a:p>
            <a:r>
              <a:rPr lang="en-US" sz="3200" b="1" dirty="0" smtClean="0">
                <a:latin typeface="Arial Black" panose="020B0A04020102020204" pitchFamily="34" charset="0"/>
              </a:rPr>
              <a:t>Dec-2022</a:t>
            </a:r>
            <a:endParaRPr lang="en-US" sz="3200" b="1" dirty="0">
              <a:latin typeface="Arial Black" panose="020B0A04020102020204" pitchFamily="34" charset="0"/>
            </a:endParaRPr>
          </a:p>
        </p:txBody>
      </p:sp>
    </p:spTree>
    <p:extLst>
      <p:ext uri="{BB962C8B-B14F-4D97-AF65-F5344CB8AC3E}">
        <p14:creationId xmlns:p14="http://schemas.microsoft.com/office/powerpoint/2010/main" val="310476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Pinout-of-IC-741-Op-Am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 name="Picture 2"/>
          <p:cNvPicPr>
            <a:picLocks noChangeAspect="1"/>
          </p:cNvPicPr>
          <p:nvPr/>
        </p:nvPicPr>
        <p:blipFill>
          <a:blip r:embed="rId2"/>
          <a:stretch>
            <a:fillRect/>
          </a:stretch>
        </p:blipFill>
        <p:spPr>
          <a:xfrm>
            <a:off x="-12757" y="607640"/>
            <a:ext cx="12204757" cy="6250360"/>
          </a:xfrm>
          <a:prstGeom prst="rect">
            <a:avLst/>
          </a:prstGeom>
        </p:spPr>
      </p:pic>
    </p:spTree>
    <p:extLst>
      <p:ext uri="{BB962C8B-B14F-4D97-AF65-F5344CB8AC3E}">
        <p14:creationId xmlns:p14="http://schemas.microsoft.com/office/powerpoint/2010/main" val="31803661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haroni" panose="02010803020104030203" pitchFamily="2" charset="-79"/>
                <a:cs typeface="Aharoni" panose="02010803020104030203" pitchFamily="2" charset="-79"/>
              </a:rPr>
              <a:t>Design of the Input Stage to Obtain Rail-to-Rail VICM</a:t>
            </a:r>
          </a:p>
        </p:txBody>
      </p:sp>
      <p:pic>
        <p:nvPicPr>
          <p:cNvPr id="9" name="Content Placeholder 8"/>
          <p:cNvPicPr>
            <a:picLocks noGrp="1" noChangeAspect="1"/>
          </p:cNvPicPr>
          <p:nvPr>
            <p:ph sz="half" idx="2"/>
          </p:nvPr>
        </p:nvPicPr>
        <p:blipFill>
          <a:blip r:embed="rId2"/>
          <a:stretch>
            <a:fillRect/>
          </a:stretch>
        </p:blipFill>
        <p:spPr>
          <a:xfrm>
            <a:off x="365760" y="1792131"/>
            <a:ext cx="2492406" cy="4720565"/>
          </a:xfrm>
          <a:prstGeom prst="rect">
            <a:avLst/>
          </a:prstGeom>
        </p:spPr>
      </p:pic>
      <p:pic>
        <p:nvPicPr>
          <p:cNvPr id="10" name="Content Placeholder 9"/>
          <p:cNvPicPr>
            <a:picLocks noGrp="1" noChangeAspect="1"/>
          </p:cNvPicPr>
          <p:nvPr>
            <p:ph sz="quarter" idx="4"/>
          </p:nvPr>
        </p:nvPicPr>
        <p:blipFill>
          <a:blip r:embed="rId3"/>
          <a:stretch>
            <a:fillRect/>
          </a:stretch>
        </p:blipFill>
        <p:spPr>
          <a:xfrm>
            <a:off x="9542211" y="2072419"/>
            <a:ext cx="2373124" cy="4440277"/>
          </a:xfrm>
          <a:prstGeom prst="rect">
            <a:avLst/>
          </a:prstGeom>
        </p:spPr>
      </p:pic>
      <p:sp>
        <p:nvSpPr>
          <p:cNvPr id="11" name="Rectangle 10"/>
          <p:cNvSpPr/>
          <p:nvPr/>
        </p:nvSpPr>
        <p:spPr>
          <a:xfrm>
            <a:off x="3335069" y="2072419"/>
            <a:ext cx="6096000" cy="4031873"/>
          </a:xfrm>
          <a:prstGeom prst="rect">
            <a:avLst/>
          </a:prstGeom>
        </p:spPr>
        <p:txBody>
          <a:bodyPr>
            <a:spAutoFit/>
          </a:bodyPr>
          <a:lstStyle/>
          <a:p>
            <a:r>
              <a:rPr lang="en-US" sz="3200" b="1" dirty="0"/>
              <a:t>For the input </a:t>
            </a:r>
            <a:r>
              <a:rPr lang="en-US" sz="3200" b="1" dirty="0" smtClean="0"/>
              <a:t>common-mode range </a:t>
            </a:r>
            <a:r>
              <a:rPr lang="en-US" sz="3200" b="1" dirty="0"/>
              <a:t>to include ground voltage, the </a:t>
            </a:r>
            <a:r>
              <a:rPr lang="en-US" sz="3200" b="1" dirty="0" smtClean="0"/>
              <a:t>classical current-mirror-loaded </a:t>
            </a:r>
            <a:r>
              <a:rPr lang="en-US" sz="3200" b="1" dirty="0"/>
              <a:t>input stage in (a) has </a:t>
            </a:r>
            <a:r>
              <a:rPr lang="en-US" sz="3200" b="1" dirty="0" smtClean="0"/>
              <a:t>to be </a:t>
            </a:r>
            <a:r>
              <a:rPr lang="en-US" sz="3200" b="1" dirty="0"/>
              <a:t>replaced with the resistively-loaded </a:t>
            </a:r>
            <a:r>
              <a:rPr lang="en-US" sz="3200" b="1" dirty="0" smtClean="0"/>
              <a:t>configuration in </a:t>
            </a:r>
            <a:r>
              <a:rPr lang="en-US" sz="3200" b="1" dirty="0"/>
              <a:t>(b) with the dc voltage </a:t>
            </a:r>
            <a:r>
              <a:rPr lang="en-US" sz="3200" b="1" dirty="0" smtClean="0"/>
              <a:t>drop across </a:t>
            </a:r>
            <a:r>
              <a:rPr lang="en-US" sz="3200" b="1" dirty="0"/>
              <a:t>RC limited to 0.2–0.3 V.</a:t>
            </a:r>
          </a:p>
        </p:txBody>
      </p:sp>
    </p:spTree>
    <p:extLst>
      <p:ext uri="{BB962C8B-B14F-4D97-AF65-F5344CB8AC3E}">
        <p14:creationId xmlns:p14="http://schemas.microsoft.com/office/powerpoint/2010/main" val="30672632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151476" y="0"/>
            <a:ext cx="7189471" cy="516978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81353" y="5309105"/>
                <a:ext cx="11718388" cy="1384995"/>
              </a:xfrm>
              <a:prstGeom prst="rect">
                <a:avLst/>
              </a:prstGeom>
            </p:spPr>
            <p:txBody>
              <a:bodyPr wrap="square">
                <a:spAutoFit/>
              </a:bodyPr>
              <a:lstStyle/>
              <a:p>
                <a:pPr algn="ctr"/>
                <a:r>
                  <a:rPr lang="en-US" sz="2800" b="1" dirty="0" smtClean="0"/>
                  <a:t>Input stage with rail-to-rail input common-mode range and a folded-</a:t>
                </a:r>
                <a:r>
                  <a:rPr lang="en-US" sz="2800" b="1" dirty="0" err="1"/>
                  <a:t>cascode</a:t>
                </a:r>
                <a:r>
                  <a:rPr lang="en-US" sz="2800" b="1" dirty="0"/>
                  <a:t> stage </a:t>
                </a:r>
                <a:r>
                  <a:rPr lang="en-US" sz="2800" b="1" dirty="0" smtClean="0"/>
                  <a:t>to increase </a:t>
                </a:r>
                <a:r>
                  <a:rPr lang="en-US" sz="2800" b="1" dirty="0"/>
                  <a:t>the gain. Note that all the bias voltages including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1" smtClean="0">
                            <a:latin typeface="Cambria Math" panose="02040503050406030204" pitchFamily="18" charset="0"/>
                          </a:rPr>
                          <m:t>𝑩𝑰𝑨𝑺</m:t>
                        </m:r>
                        <m:r>
                          <a:rPr lang="en-US" sz="2800" b="1" i="1" smtClean="0">
                            <a:latin typeface="Cambria Math" panose="02040503050406030204" pitchFamily="18" charset="0"/>
                          </a:rPr>
                          <m:t> </m:t>
                        </m:r>
                        <m:r>
                          <a:rPr lang="en-US" sz="2800" b="1" i="1" smtClean="0">
                            <a:latin typeface="Cambria Math" panose="02040503050406030204" pitchFamily="18" charset="0"/>
                          </a:rPr>
                          <m:t>𝟑</m:t>
                        </m:r>
                      </m:sub>
                    </m:sSub>
                  </m:oMath>
                </a14:m>
                <a:r>
                  <a:rPr lang="en-US" sz="2800" b="1" dirty="0" smtClean="0"/>
                  <a:t> </a:t>
                </a:r>
                <a:r>
                  <a:rPr lang="en-US" sz="2800" b="1" dirty="0"/>
                  <a:t>and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1" smtClean="0">
                            <a:latin typeface="Cambria Math" panose="02040503050406030204" pitchFamily="18" charset="0"/>
                          </a:rPr>
                          <m:t>𝑩</m:t>
                        </m:r>
                      </m:sub>
                    </m:sSub>
                  </m:oMath>
                </a14:m>
                <a:r>
                  <a:rPr lang="en-US" sz="2800" b="1" dirty="0" smtClean="0"/>
                  <a:t> </a:t>
                </a:r>
                <a:r>
                  <a:rPr lang="en-US" sz="2800" b="1" dirty="0"/>
                  <a:t>are generated elsewhere on </a:t>
                </a:r>
                <a:r>
                  <a:rPr lang="en-US" sz="2800" b="1" dirty="0" smtClean="0"/>
                  <a:t>the chip.</a:t>
                </a:r>
                <a:endParaRPr lang="en-US" sz="2800" b="1" dirty="0"/>
              </a:p>
            </p:txBody>
          </p:sp>
        </mc:Choice>
        <mc:Fallback xmlns="">
          <p:sp>
            <p:nvSpPr>
              <p:cNvPr id="8" name="Rectangle 7"/>
              <p:cNvSpPr>
                <a:spLocks noRot="1" noChangeAspect="1" noMove="1" noResize="1" noEditPoints="1" noAdjustHandles="1" noChangeArrowheads="1" noChangeShapeType="1" noTextEdit="1"/>
              </p:cNvSpPr>
              <p:nvPr/>
            </p:nvSpPr>
            <p:spPr>
              <a:xfrm>
                <a:off x="281353" y="5309105"/>
                <a:ext cx="11718388" cy="1384995"/>
              </a:xfrm>
              <a:prstGeom prst="rect">
                <a:avLst/>
              </a:prstGeom>
              <a:blipFill rotWithShape="0">
                <a:blip r:embed="rId3"/>
                <a:stretch>
                  <a:fillRect t="-4405" b="-11894"/>
                </a:stretch>
              </a:blipFill>
            </p:spPr>
            <p:txBody>
              <a:bodyPr/>
              <a:lstStyle/>
              <a:p>
                <a:r>
                  <a:rPr lang="en-US">
                    <a:noFill/>
                  </a:rPr>
                  <a:t> </a:t>
                </a:r>
              </a:p>
            </p:txBody>
          </p:sp>
        </mc:Fallback>
      </mc:AlternateContent>
    </p:spTree>
    <p:extLst>
      <p:ext uri="{BB962C8B-B14F-4D97-AF65-F5344CB8AC3E}">
        <p14:creationId xmlns:p14="http://schemas.microsoft.com/office/powerpoint/2010/main" val="360768086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899690" y="1995341"/>
            <a:ext cx="4638675" cy="4105275"/>
          </a:xfrm>
          <a:prstGeom prst="rect">
            <a:avLst/>
          </a:prstGeom>
        </p:spPr>
      </p:pic>
      <p:sp>
        <p:nvSpPr>
          <p:cNvPr id="8" name="Rectangle 7"/>
          <p:cNvSpPr/>
          <p:nvPr/>
        </p:nvSpPr>
        <p:spPr>
          <a:xfrm>
            <a:off x="487679" y="1820959"/>
            <a:ext cx="6096000" cy="5016758"/>
          </a:xfrm>
          <a:prstGeom prst="rect">
            <a:avLst/>
          </a:prstGeom>
        </p:spPr>
        <p:txBody>
          <a:bodyPr>
            <a:spAutoFit/>
          </a:bodyPr>
          <a:lstStyle/>
          <a:p>
            <a:r>
              <a:rPr lang="en-US" sz="3200" b="1" dirty="0" smtClean="0"/>
              <a:t>An </a:t>
            </a:r>
            <a:r>
              <a:rPr lang="en-US" sz="3200" b="1" dirty="0"/>
              <a:t>op amp second stage incorporating the common-mode feedback circuit for the </a:t>
            </a:r>
            <a:r>
              <a:rPr lang="en-US" sz="3200" b="1" dirty="0" smtClean="0"/>
              <a:t>input stage</a:t>
            </a:r>
            <a:r>
              <a:rPr lang="en-US" sz="3200" b="1" dirty="0"/>
              <a:t>. Note that the circuit generates the voltage VB needed to bias the </a:t>
            </a:r>
            <a:r>
              <a:rPr lang="en-US" sz="3200" b="1" dirty="0" err="1"/>
              <a:t>cascode</a:t>
            </a:r>
            <a:r>
              <a:rPr lang="en-US" sz="3200" b="1" dirty="0"/>
              <a:t> circuit in the first stage</a:t>
            </a:r>
            <a:r>
              <a:rPr lang="en-US" sz="3200" b="1" dirty="0" smtClean="0"/>
              <a:t>. Diode </a:t>
            </a:r>
            <a:r>
              <a:rPr lang="en-US" sz="3200" b="1" dirty="0"/>
              <a:t>D is a </a:t>
            </a:r>
            <a:r>
              <a:rPr lang="en-US" sz="3200" b="1" dirty="0" err="1"/>
              <a:t>Schottky</a:t>
            </a:r>
            <a:r>
              <a:rPr lang="en-US" sz="3200" b="1" dirty="0"/>
              <a:t>-barrier diode which exhibits a forward voltage drop of about 0.4V.</a:t>
            </a:r>
          </a:p>
        </p:txBody>
      </p:sp>
      <p:sp>
        <p:nvSpPr>
          <p:cNvPr id="9" name="Title 8"/>
          <p:cNvSpPr>
            <a:spLocks noGrp="1"/>
          </p:cNvSpPr>
          <p:nvPr>
            <p:ph type="title"/>
          </p:nvPr>
        </p:nvSpPr>
        <p:spPr>
          <a:xfrm>
            <a:off x="182880" y="214036"/>
            <a:ext cx="11690252" cy="1325563"/>
          </a:xfrm>
        </p:spPr>
        <p:txBody>
          <a:bodyPr>
            <a:normAutofit/>
          </a:bodyPr>
          <a:lstStyle/>
          <a:p>
            <a:r>
              <a:rPr lang="en-US" u="sng" dirty="0">
                <a:latin typeface="Aharoni" panose="02010803020104030203" pitchFamily="2" charset="-79"/>
                <a:cs typeface="Aharoni" panose="02010803020104030203" pitchFamily="2" charset="-79"/>
              </a:rPr>
              <a:t>Common-Mode Feedback to Control the dc Voltage at </a:t>
            </a:r>
            <a:r>
              <a:rPr lang="en-US" u="sng" dirty="0" smtClean="0">
                <a:latin typeface="Aharoni" panose="02010803020104030203" pitchFamily="2" charset="-79"/>
                <a:cs typeface="Aharoni" panose="02010803020104030203" pitchFamily="2" charset="-79"/>
              </a:rPr>
              <a:t>the Output </a:t>
            </a:r>
            <a:r>
              <a:rPr lang="en-US" u="sng" dirty="0">
                <a:latin typeface="Aharoni" panose="02010803020104030203" pitchFamily="2" charset="-79"/>
                <a:cs typeface="Aharoni" panose="02010803020104030203" pitchFamily="2" charset="-79"/>
              </a:rPr>
              <a:t>of the Input Stage</a:t>
            </a:r>
          </a:p>
        </p:txBody>
      </p:sp>
    </p:spTree>
    <p:extLst>
      <p:ext uri="{BB962C8B-B14F-4D97-AF65-F5344CB8AC3E}">
        <p14:creationId xmlns:p14="http://schemas.microsoft.com/office/powerpoint/2010/main" val="4512105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smtClean="0">
                <a:latin typeface="Aharoni" panose="02010803020104030203" pitchFamily="2" charset="-79"/>
                <a:cs typeface="Aharoni" panose="02010803020104030203" pitchFamily="2" charset="-79"/>
              </a:rPr>
              <a:t>Output Stage </a:t>
            </a:r>
            <a:endParaRPr lang="en-US" dirty="0">
              <a:latin typeface="Aharoni" panose="02010803020104030203" pitchFamily="2" charset="-79"/>
              <a:cs typeface="Aharoni" panose="02010803020104030203" pitchFamily="2" charset="-79"/>
            </a:endParaRPr>
          </a:p>
        </p:txBody>
      </p:sp>
      <p:pic>
        <p:nvPicPr>
          <p:cNvPr id="6" name="Content Placeholder 5"/>
          <p:cNvPicPr>
            <a:picLocks noGrp="1" noChangeAspect="1"/>
          </p:cNvPicPr>
          <p:nvPr>
            <p:ph idx="1"/>
          </p:nvPr>
        </p:nvPicPr>
        <p:blipFill>
          <a:blip r:embed="rId2"/>
          <a:stretch>
            <a:fillRect/>
          </a:stretch>
        </p:blipFill>
        <p:spPr>
          <a:xfrm>
            <a:off x="4799744" y="0"/>
            <a:ext cx="6913967" cy="5996012"/>
          </a:xfrm>
          <a:prstGeom prst="rect">
            <a:avLst/>
          </a:prstGeom>
        </p:spPr>
      </p:pic>
      <p:sp>
        <p:nvSpPr>
          <p:cNvPr id="8" name="Rectangle 7"/>
          <p:cNvSpPr/>
          <p:nvPr/>
        </p:nvSpPr>
        <p:spPr>
          <a:xfrm>
            <a:off x="0" y="1325563"/>
            <a:ext cx="4799743" cy="4401205"/>
          </a:xfrm>
          <a:prstGeom prst="rect">
            <a:avLst/>
          </a:prstGeom>
        </p:spPr>
        <p:txBody>
          <a:bodyPr wrap="square">
            <a:spAutoFit/>
          </a:bodyPr>
          <a:lstStyle/>
          <a:p>
            <a:r>
              <a:rPr lang="en-US" sz="2800" dirty="0"/>
              <a:t>A more complete version of the output stage showing the circuits that establish the </a:t>
            </a:r>
            <a:r>
              <a:rPr lang="en-US" sz="2800" dirty="0" smtClean="0"/>
              <a:t>quiescent current </a:t>
            </a:r>
            <a:r>
              <a:rPr lang="en-US" sz="2800" dirty="0"/>
              <a:t>in QP and QN. As well, this circuit forces a minimum current of (IQ/2) to follow in the </a:t>
            </a:r>
            <a:r>
              <a:rPr lang="en-US" sz="2800" dirty="0" smtClean="0"/>
              <a:t>inactive output </a:t>
            </a:r>
            <a:r>
              <a:rPr lang="en-US" sz="2800" dirty="0"/>
              <a:t>transistor, thus preventing the transistor from turning off and minimizing crossover distortion.</a:t>
            </a:r>
          </a:p>
        </p:txBody>
      </p:sp>
    </p:spTree>
    <p:extLst>
      <p:ext uri="{BB962C8B-B14F-4D97-AF65-F5344CB8AC3E}">
        <p14:creationId xmlns:p14="http://schemas.microsoft.com/office/powerpoint/2010/main" val="209645575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84991"/>
            <a:ext cx="10515600" cy="1051390"/>
          </a:xfrm>
        </p:spPr>
        <p:txBody>
          <a:bodyPr>
            <a:normAutofit/>
          </a:bodyPr>
          <a:lstStyle/>
          <a:p>
            <a:pPr marL="0" indent="0">
              <a:buNone/>
            </a:pPr>
            <a:r>
              <a:rPr lang="en-US" sz="6000" b="1"/>
              <a:t>The Two-Stage CMOS Op Amp</a:t>
            </a:r>
            <a:endParaRPr lang="en-US" sz="6000"/>
          </a:p>
        </p:txBody>
      </p:sp>
      <p:sp>
        <p:nvSpPr>
          <p:cNvPr id="4" name="Title 3"/>
          <p:cNvSpPr>
            <a:spLocks noGrp="1"/>
          </p:cNvSpPr>
          <p:nvPr>
            <p:ph type="title"/>
          </p:nvPr>
        </p:nvSpPr>
        <p:spPr/>
        <p:txBody>
          <a:bodyPr/>
          <a:lstStyle/>
          <a:p>
            <a:r>
              <a:rPr lang="en-US" dirty="0" smtClean="0">
                <a:latin typeface="Arial Black" panose="020B0A04020102020204" pitchFamily="34" charset="0"/>
              </a:rPr>
              <a:t>Part </a:t>
            </a:r>
            <a:r>
              <a:rPr lang="en-US" dirty="0" smtClean="0">
                <a:latin typeface="Arial Black" panose="020B0A04020102020204" pitchFamily="34" charset="0"/>
              </a:rPr>
              <a:t>-v</a:t>
            </a:r>
            <a:endParaRPr lang="en-US" dirty="0">
              <a:latin typeface="Arial Black" panose="020B0A04020102020204" pitchFamily="34" charset="0"/>
            </a:endParaRPr>
          </a:p>
        </p:txBody>
      </p:sp>
    </p:spTree>
    <p:extLst>
      <p:ext uri="{BB962C8B-B14F-4D97-AF65-F5344CB8AC3E}">
        <p14:creationId xmlns:p14="http://schemas.microsoft.com/office/powerpoint/2010/main" val="130624066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14385" cy="716543"/>
          </a:xfrm>
        </p:spPr>
        <p:txBody>
          <a:bodyPr>
            <a:normAutofit/>
          </a:bodyPr>
          <a:lstStyle/>
          <a:p>
            <a:r>
              <a:rPr lang="en-US" dirty="0" smtClean="0">
                <a:latin typeface="Arial Black" panose="020B0A04020102020204" pitchFamily="34" charset="0"/>
              </a:rPr>
              <a:t>Introduction </a:t>
            </a:r>
            <a:endParaRPr lang="en-US" dirty="0">
              <a:latin typeface="Arial Black" panose="020B0A04020102020204" pitchFamily="34" charset="0"/>
            </a:endParaRPr>
          </a:p>
        </p:txBody>
      </p:sp>
      <p:sp>
        <p:nvSpPr>
          <p:cNvPr id="3" name="Content Placeholder 2"/>
          <p:cNvSpPr>
            <a:spLocks noGrp="1"/>
          </p:cNvSpPr>
          <p:nvPr>
            <p:ph idx="1"/>
          </p:nvPr>
        </p:nvSpPr>
        <p:spPr>
          <a:xfrm>
            <a:off x="178419" y="716542"/>
            <a:ext cx="11831444" cy="6031987"/>
          </a:xfrm>
        </p:spPr>
        <p:txBody>
          <a:bodyPr>
            <a:normAutofit fontScale="92500" lnSpcReduction="20000"/>
          </a:bodyPr>
          <a:lstStyle/>
          <a:p>
            <a:pPr marL="0" indent="0">
              <a:buNone/>
            </a:pPr>
            <a:r>
              <a:rPr lang="en-US" dirty="0" smtClean="0"/>
              <a:t>The </a:t>
            </a:r>
            <a:r>
              <a:rPr lang="en-US" dirty="0"/>
              <a:t>CMOS op-amp </a:t>
            </a:r>
            <a:r>
              <a:rPr lang="en-US" dirty="0" smtClean="0"/>
              <a:t>are </a:t>
            </a:r>
            <a:r>
              <a:rPr lang="en-US" dirty="0"/>
              <a:t>usually designed with </a:t>
            </a:r>
            <a:r>
              <a:rPr lang="en-US" dirty="0" smtClean="0"/>
              <a:t>a specific </a:t>
            </a:r>
            <a:r>
              <a:rPr lang="en-US" dirty="0"/>
              <a:t>application in mind, </a:t>
            </a:r>
            <a:r>
              <a:rPr lang="en-US" dirty="0" smtClean="0"/>
              <a:t>such </a:t>
            </a:r>
            <a:r>
              <a:rPr lang="en-US" dirty="0"/>
              <a:t>as high </a:t>
            </a:r>
            <a:r>
              <a:rPr lang="en-US" dirty="0" smtClean="0"/>
              <a:t>gain</a:t>
            </a:r>
            <a:r>
              <a:rPr lang="en-US" dirty="0"/>
              <a:t>, wide bandwidth, or large output-signal swing</a:t>
            </a:r>
            <a:r>
              <a:rPr lang="en-US" dirty="0" smtClean="0"/>
              <a:t>.</a:t>
            </a:r>
          </a:p>
          <a:p>
            <a:pPr marL="0" indent="0">
              <a:buNone/>
            </a:pPr>
            <a:r>
              <a:rPr lang="en-US" dirty="0" smtClean="0"/>
              <a:t> </a:t>
            </a:r>
          </a:p>
          <a:p>
            <a:pPr marL="0" indent="0">
              <a:buNone/>
            </a:pPr>
            <a:r>
              <a:rPr lang="en-US" dirty="0" smtClean="0"/>
              <a:t>Many </a:t>
            </a:r>
            <a:r>
              <a:rPr lang="en-US" dirty="0"/>
              <a:t>CMOS op amps are utilized within an IC and do not connect to the </a:t>
            </a:r>
            <a:r>
              <a:rPr lang="en-US" dirty="0" smtClean="0"/>
              <a:t>outside terminals </a:t>
            </a:r>
            <a:r>
              <a:rPr lang="en-US" dirty="0"/>
              <a:t>of the chip. As a result, the loads on their outputs are usually limited to </a:t>
            </a:r>
            <a:r>
              <a:rPr lang="en-US" dirty="0" smtClean="0"/>
              <a:t>small capacitances </a:t>
            </a:r>
            <a:r>
              <a:rPr lang="en-US" dirty="0"/>
              <a:t>of at most few </a:t>
            </a:r>
            <a:r>
              <a:rPr lang="en-US" dirty="0" err="1"/>
              <a:t>picofarads</a:t>
            </a:r>
            <a:r>
              <a:rPr lang="en-US" dirty="0"/>
              <a:t>. </a:t>
            </a:r>
            <a:endParaRPr lang="en-US" dirty="0" smtClean="0"/>
          </a:p>
          <a:p>
            <a:pPr marL="0" indent="0">
              <a:buNone/>
            </a:pPr>
            <a:endParaRPr lang="en-US" dirty="0" smtClean="0"/>
          </a:p>
          <a:p>
            <a:pPr marL="0" indent="0">
              <a:buNone/>
            </a:pPr>
            <a:r>
              <a:rPr lang="en-US" dirty="0" smtClean="0"/>
              <a:t>Internal </a:t>
            </a:r>
            <a:r>
              <a:rPr lang="en-US" dirty="0"/>
              <a:t>CMOS op amps therefore do not need </a:t>
            </a:r>
            <a:r>
              <a:rPr lang="en-US" dirty="0" smtClean="0"/>
              <a:t>to have </a:t>
            </a:r>
            <a:r>
              <a:rPr lang="en-US" dirty="0"/>
              <a:t>low output resistances, and their design rarely incorporates an output stage</a:t>
            </a:r>
            <a:r>
              <a:rPr lang="en-US" dirty="0" smtClean="0"/>
              <a:t>.</a:t>
            </a:r>
          </a:p>
          <a:p>
            <a:pPr marL="0" indent="0">
              <a:buNone/>
            </a:pPr>
            <a:endParaRPr lang="en-US" dirty="0" smtClean="0"/>
          </a:p>
          <a:p>
            <a:pPr marL="0" indent="0">
              <a:buNone/>
            </a:pPr>
            <a:r>
              <a:rPr lang="en-US" dirty="0" smtClean="0"/>
              <a:t>As not connected to outside world  </a:t>
            </a:r>
            <a:r>
              <a:rPr lang="en-US" dirty="0"/>
              <a:t>there will be no danger </a:t>
            </a:r>
            <a:r>
              <a:rPr lang="en-US" dirty="0" smtClean="0"/>
              <a:t>of static </a:t>
            </a:r>
            <a:r>
              <a:rPr lang="en-US" dirty="0"/>
              <a:t>charge damaging the gate oxide of the input MOSFETs. Hence, internal CMOS </a:t>
            </a:r>
            <a:r>
              <a:rPr lang="en-US" dirty="0" smtClean="0"/>
              <a:t>op amps </a:t>
            </a:r>
            <a:r>
              <a:rPr lang="en-US" dirty="0"/>
              <a:t>do not need input clamping diodes for gate protection and thus do not suffer from </a:t>
            </a:r>
            <a:r>
              <a:rPr lang="en-US" dirty="0" smtClean="0"/>
              <a:t>the </a:t>
            </a:r>
            <a:r>
              <a:rPr lang="en-US" dirty="0"/>
              <a:t>leakage effects of such diodes</a:t>
            </a:r>
            <a:r>
              <a:rPr lang="en-US" dirty="0" smtClean="0"/>
              <a:t>.</a:t>
            </a:r>
          </a:p>
          <a:p>
            <a:pPr marL="0" indent="0">
              <a:buNone/>
            </a:pPr>
            <a:endParaRPr lang="en-US" dirty="0"/>
          </a:p>
          <a:p>
            <a:pPr marL="0" indent="0">
              <a:buNone/>
            </a:pPr>
            <a:r>
              <a:rPr lang="en-US" dirty="0" smtClean="0"/>
              <a:t> </a:t>
            </a:r>
            <a:r>
              <a:rPr lang="en-US" dirty="0"/>
              <a:t>In other words, the advantage of near-infinite input </a:t>
            </a:r>
            <a:r>
              <a:rPr lang="en-US" dirty="0" smtClean="0"/>
              <a:t>resistance of </a:t>
            </a:r>
            <a:r>
              <a:rPr lang="en-US" dirty="0"/>
              <a:t>the MOSFET is fully realized</a:t>
            </a:r>
          </a:p>
        </p:txBody>
      </p:sp>
    </p:spTree>
    <p:extLst>
      <p:ext uri="{BB962C8B-B14F-4D97-AF65-F5344CB8AC3E}">
        <p14:creationId xmlns:p14="http://schemas.microsoft.com/office/powerpoint/2010/main" val="340174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wipe(left)">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wipe(left)">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1629623" cy="858368"/>
          </a:xfrm>
        </p:spPr>
        <p:txBody>
          <a:bodyPr>
            <a:normAutofit fontScale="90000"/>
          </a:bodyPr>
          <a:lstStyle/>
          <a:p>
            <a:r>
              <a:rPr lang="en-US" u="sng" dirty="0" smtClean="0">
                <a:latin typeface="Arial Black" panose="020B0A04020102020204" pitchFamily="34" charset="0"/>
              </a:rPr>
              <a:t>Visualizing a CMOS operational amplifier</a:t>
            </a:r>
            <a:endParaRPr lang="en-US" u="sng" dirty="0">
              <a:latin typeface="Arial Black" panose="020B0A04020102020204" pitchFamily="34" charset="0"/>
            </a:endParaRPr>
          </a:p>
        </p:txBody>
      </p:sp>
      <p:grpSp>
        <p:nvGrpSpPr>
          <p:cNvPr id="11" name="Group 10"/>
          <p:cNvGrpSpPr/>
          <p:nvPr/>
        </p:nvGrpSpPr>
        <p:grpSpPr>
          <a:xfrm>
            <a:off x="167425" y="1571223"/>
            <a:ext cx="9118243" cy="4969098"/>
            <a:chOff x="167425" y="1571223"/>
            <a:chExt cx="9118243" cy="4969098"/>
          </a:xfrm>
        </p:grpSpPr>
        <p:sp>
          <p:nvSpPr>
            <p:cNvPr id="4" name="Rectangle 3"/>
            <p:cNvSpPr/>
            <p:nvPr/>
          </p:nvSpPr>
          <p:spPr>
            <a:xfrm>
              <a:off x="2408349" y="1571223"/>
              <a:ext cx="6877319" cy="7856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Black" panose="020B0A04020102020204" pitchFamily="34" charset="0"/>
                </a:rPr>
                <a:t>Current source or Active Load</a:t>
              </a:r>
              <a:endParaRPr lang="en-US" dirty="0">
                <a:latin typeface="Arial Black" panose="020B0A04020102020204" pitchFamily="34" charset="0"/>
              </a:endParaRPr>
            </a:p>
          </p:txBody>
        </p:sp>
        <p:sp>
          <p:nvSpPr>
            <p:cNvPr id="5" name="Rectangle 4"/>
            <p:cNvSpPr/>
            <p:nvPr/>
          </p:nvSpPr>
          <p:spPr>
            <a:xfrm>
              <a:off x="2408348" y="5754710"/>
              <a:ext cx="6877319" cy="7856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Black" panose="020B0A04020102020204" pitchFamily="34" charset="0"/>
                </a:rPr>
                <a:t>Current source or Active Load </a:t>
              </a:r>
              <a:endParaRPr lang="en-US" dirty="0">
                <a:latin typeface="Arial Black" panose="020B0A04020102020204" pitchFamily="34" charset="0"/>
              </a:endParaRPr>
            </a:p>
          </p:txBody>
        </p:sp>
        <p:sp>
          <p:nvSpPr>
            <p:cNvPr id="6" name="Oval 5"/>
            <p:cNvSpPr/>
            <p:nvPr/>
          </p:nvSpPr>
          <p:spPr>
            <a:xfrm>
              <a:off x="167425" y="3257281"/>
              <a:ext cx="1751527" cy="15841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Reference source</a:t>
              </a:r>
              <a:endParaRPr lang="en-US" b="1" dirty="0">
                <a:solidFill>
                  <a:schemeClr val="bg1"/>
                </a:solidFill>
              </a:endParaRPr>
            </a:p>
          </p:txBody>
        </p:sp>
      </p:grpSp>
      <p:sp>
        <p:nvSpPr>
          <p:cNvPr id="8" name="Rounded Rectangle 7"/>
          <p:cNvSpPr/>
          <p:nvPr/>
        </p:nvSpPr>
        <p:spPr>
          <a:xfrm>
            <a:off x="2445910" y="2897745"/>
            <a:ext cx="3683358" cy="2125015"/>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rPr>
              <a:t>First stage of Amplification</a:t>
            </a:r>
            <a:endParaRPr lang="en-US" sz="3200" b="1" dirty="0">
              <a:solidFill>
                <a:schemeClr val="tx1"/>
              </a:solidFill>
            </a:endParaRPr>
          </a:p>
        </p:txBody>
      </p:sp>
      <p:sp>
        <p:nvSpPr>
          <p:cNvPr id="9" name="Rounded Rectangle 8"/>
          <p:cNvSpPr/>
          <p:nvPr/>
        </p:nvSpPr>
        <p:spPr>
          <a:xfrm>
            <a:off x="7905481" y="3257281"/>
            <a:ext cx="2384738" cy="140594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Second stage of amplification</a:t>
            </a: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10" name="Oval 9"/>
              <p:cNvSpPr/>
              <p:nvPr/>
            </p:nvSpPr>
            <p:spPr>
              <a:xfrm>
                <a:off x="6804873" y="3477296"/>
                <a:ext cx="425003" cy="11859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𝛽</m:t>
                      </m:r>
                    </m:oMath>
                  </m:oMathPara>
                </a14:m>
                <a:endParaRPr lang="en-US" dirty="0"/>
              </a:p>
            </p:txBody>
          </p:sp>
        </mc:Choice>
        <mc:Fallback xmlns="">
          <p:sp>
            <p:nvSpPr>
              <p:cNvPr id="10" name="Oval 9"/>
              <p:cNvSpPr>
                <a:spLocks noRot="1" noChangeAspect="1" noMove="1" noResize="1" noEditPoints="1" noAdjustHandles="1" noChangeArrowheads="1" noChangeShapeType="1" noTextEdit="1"/>
              </p:cNvSpPr>
              <p:nvPr/>
            </p:nvSpPr>
            <p:spPr>
              <a:xfrm>
                <a:off x="6804873" y="3477296"/>
                <a:ext cx="425003" cy="1185929"/>
              </a:xfrm>
              <a:prstGeom prst="ellipse">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2289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7768"/>
            <a:ext cx="7921548" cy="6542937"/>
          </a:xfrm>
          <a:prstGeom prst="rect">
            <a:avLst/>
          </a:prstGeom>
        </p:spPr>
      </p:pic>
      <p:grpSp>
        <p:nvGrpSpPr>
          <p:cNvPr id="12" name="Group 11"/>
          <p:cNvGrpSpPr/>
          <p:nvPr/>
        </p:nvGrpSpPr>
        <p:grpSpPr>
          <a:xfrm>
            <a:off x="132522" y="1127385"/>
            <a:ext cx="11843888" cy="5366180"/>
            <a:chOff x="132522" y="1127385"/>
            <a:chExt cx="11843888" cy="5366180"/>
          </a:xfrm>
        </p:grpSpPr>
        <p:sp>
          <p:nvSpPr>
            <p:cNvPr id="3" name="Rectangle 2"/>
            <p:cNvSpPr/>
            <p:nvPr/>
          </p:nvSpPr>
          <p:spPr>
            <a:xfrm>
              <a:off x="8017727" y="1127385"/>
              <a:ext cx="3958683" cy="3046988"/>
            </a:xfrm>
            <a:prstGeom prst="rect">
              <a:avLst/>
            </a:prstGeom>
          </p:spPr>
          <p:txBody>
            <a:bodyPr wrap="square">
              <a:spAutoFit/>
            </a:bodyPr>
            <a:lstStyle/>
            <a:p>
              <a:r>
                <a:rPr lang="en-US" sz="3200" b="0" i="0" u="none" strike="noStrike" baseline="0" dirty="0" smtClean="0">
                  <a:latin typeface="Times" panose="02020603050405020304" pitchFamily="18" charset="0"/>
                </a:rPr>
                <a:t>This simple but elegant circuit has become a classic and is used in a variety of forms in the design of VLSI systems</a:t>
              </a:r>
              <a:endParaRPr lang="en-US" sz="3200" dirty="0"/>
            </a:p>
          </p:txBody>
        </p:sp>
        <p:grpSp>
          <p:nvGrpSpPr>
            <p:cNvPr id="11" name="Group 10"/>
            <p:cNvGrpSpPr/>
            <p:nvPr/>
          </p:nvGrpSpPr>
          <p:grpSpPr>
            <a:xfrm>
              <a:off x="132522" y="1127385"/>
              <a:ext cx="11622156" cy="5366180"/>
              <a:chOff x="132522" y="1127385"/>
              <a:chExt cx="11622156" cy="5366180"/>
            </a:xfrm>
          </p:grpSpPr>
          <p:sp>
            <p:nvSpPr>
              <p:cNvPr id="4" name="Rectangle 3"/>
              <p:cNvSpPr/>
              <p:nvPr/>
            </p:nvSpPr>
            <p:spPr>
              <a:xfrm>
                <a:off x="1594624" y="2642839"/>
                <a:ext cx="4070196" cy="1393902"/>
              </a:xfrm>
              <a:prstGeom prst="rect">
                <a:avLst/>
              </a:prstGeom>
              <a:solidFill>
                <a:schemeClr val="accent1">
                  <a:alpha val="16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411896" y="4359965"/>
                <a:ext cx="2557669" cy="1404731"/>
              </a:xfrm>
              <a:prstGeom prst="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7809" y="1127385"/>
                <a:ext cx="6891130" cy="1138737"/>
              </a:xfrm>
              <a:prstGeom prst="rect">
                <a:avLst/>
              </a:prstGeom>
              <a:solidFill>
                <a:srgbClr val="FFFF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32522" y="3591339"/>
                <a:ext cx="1166191" cy="1404731"/>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25136">
                <a:off x="5664820" y="3591339"/>
                <a:ext cx="404676" cy="1113183"/>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151833" y="4728830"/>
                <a:ext cx="1335645" cy="1632213"/>
              </a:xfrm>
              <a:prstGeom prst="round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orizontal Scroll 9"/>
              <p:cNvSpPr/>
              <p:nvPr/>
            </p:nvSpPr>
            <p:spPr>
              <a:xfrm>
                <a:off x="7921548" y="4625009"/>
                <a:ext cx="3833130" cy="1868556"/>
              </a:xfrm>
              <a:prstGeom prst="horizont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bg1"/>
                    </a:solidFill>
                  </a:rPr>
                  <a:t>Lets identify various sections in this circuit</a:t>
                </a:r>
                <a:endParaRPr lang="en-US" sz="2800" b="1" dirty="0">
                  <a:solidFill>
                    <a:schemeClr val="bg1"/>
                  </a:solidFill>
                </a:endParaRPr>
              </a:p>
            </p:txBody>
          </p:sp>
        </p:grpSp>
      </p:grpSp>
      <p:sp>
        <p:nvSpPr>
          <p:cNvPr id="13" name="Rectangle 12"/>
          <p:cNvSpPr/>
          <p:nvPr/>
        </p:nvSpPr>
        <p:spPr>
          <a:xfrm>
            <a:off x="55833" y="234797"/>
            <a:ext cx="6096000" cy="369332"/>
          </a:xfrm>
          <a:prstGeom prst="rect">
            <a:avLst/>
          </a:prstGeom>
        </p:spPr>
        <p:txBody>
          <a:bodyPr>
            <a:spAutoFit/>
          </a:bodyPr>
          <a:lstStyle/>
          <a:p>
            <a:endParaRPr lang="en-US" dirty="0"/>
          </a:p>
        </p:txBody>
      </p:sp>
      <p:sp>
        <p:nvSpPr>
          <p:cNvPr id="15" name="Rectangle 14"/>
          <p:cNvSpPr/>
          <p:nvPr/>
        </p:nvSpPr>
        <p:spPr>
          <a:xfrm>
            <a:off x="7855288" y="176282"/>
            <a:ext cx="4270452" cy="6681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0" i="0" u="none" strike="noStrike" baseline="0" dirty="0" smtClean="0">
                <a:latin typeface="Times" panose="02020603050405020304" pitchFamily="18" charset="0"/>
              </a:rPr>
              <a:t>The circuit consists of two gain stages: The first stage is formed by the differential pair </a:t>
            </a:r>
            <a:r>
              <a:rPr lang="en-US" sz="2800" b="0" i="1" u="none" strike="noStrike" baseline="0" dirty="0" smtClean="0">
                <a:latin typeface="TimesNewRoman,Italic"/>
              </a:rPr>
              <a:t>Q</a:t>
            </a:r>
            <a:r>
              <a:rPr lang="en-US" sz="1050" b="0" i="0" u="none" strike="noStrike" baseline="0" dirty="0" smtClean="0">
                <a:latin typeface="Times" panose="02020603050405020304" pitchFamily="18" charset="0"/>
              </a:rPr>
              <a:t>1</a:t>
            </a:r>
            <a:r>
              <a:rPr lang="en-US" sz="2800" b="0" i="0" u="none" strike="noStrike" baseline="0" dirty="0" smtClean="0">
                <a:latin typeface="Times" panose="02020603050405020304" pitchFamily="18" charset="0"/>
              </a:rPr>
              <a:t>–</a:t>
            </a:r>
            <a:r>
              <a:rPr lang="en-US" sz="2800" b="0" i="1" u="none" strike="noStrike" baseline="0" dirty="0" smtClean="0">
                <a:latin typeface="TimesNewRoman,Italic"/>
              </a:rPr>
              <a:t>Q</a:t>
            </a:r>
            <a:r>
              <a:rPr lang="en-US" sz="1050" b="0" i="0" u="none" strike="noStrike" baseline="0" dirty="0" smtClean="0">
                <a:latin typeface="Times" panose="02020603050405020304" pitchFamily="18" charset="0"/>
              </a:rPr>
              <a:t>2 </a:t>
            </a:r>
            <a:r>
              <a:rPr lang="en-US" sz="2800" b="0" i="0" u="none" strike="noStrike" baseline="0" dirty="0" smtClean="0">
                <a:latin typeface="Times" panose="02020603050405020304" pitchFamily="18" charset="0"/>
              </a:rPr>
              <a:t>together with its current mirror load </a:t>
            </a:r>
            <a:r>
              <a:rPr lang="en-US" sz="2800" b="0" i="1" u="none" strike="noStrike" baseline="0" dirty="0" smtClean="0">
                <a:latin typeface="TimesNewRoman,Italic"/>
              </a:rPr>
              <a:t>Q</a:t>
            </a:r>
            <a:r>
              <a:rPr lang="en-US" sz="1050" b="0" i="0" u="none" strike="noStrike" baseline="0" dirty="0" smtClean="0">
                <a:latin typeface="Times" panose="02020603050405020304" pitchFamily="18" charset="0"/>
              </a:rPr>
              <a:t>3</a:t>
            </a:r>
            <a:r>
              <a:rPr lang="en-US" sz="2800" b="0" i="0" u="none" strike="noStrike" baseline="0" dirty="0" smtClean="0">
                <a:latin typeface="Times" panose="02020603050405020304" pitchFamily="18" charset="0"/>
              </a:rPr>
              <a:t>–</a:t>
            </a:r>
            <a:r>
              <a:rPr lang="en-US" sz="2800" b="0" i="1" u="none" strike="noStrike" baseline="0" dirty="0" smtClean="0">
                <a:latin typeface="TimesNewRoman,Italic"/>
              </a:rPr>
              <a:t>Q</a:t>
            </a:r>
            <a:r>
              <a:rPr lang="en-US" sz="1050" b="0" i="0" u="none" strike="noStrike" baseline="0" dirty="0" smtClean="0">
                <a:latin typeface="Times" panose="02020603050405020304" pitchFamily="18" charset="0"/>
              </a:rPr>
              <a:t>4</a:t>
            </a:r>
            <a:r>
              <a:rPr lang="en-US" sz="2800" b="0" i="0" u="none" strike="noStrike" baseline="0" dirty="0" smtClean="0">
                <a:latin typeface="Times" panose="02020603050405020304" pitchFamily="18" charset="0"/>
              </a:rPr>
              <a:t>. This differential-amplifier circuit, provides a voltage gain that is typically in the range of 20 V/V to 60 V/V, as well as performing conversion from differential to single-ended form while providing a reasonable common-mode rejection ratio (CMRR).</a:t>
            </a:r>
            <a:endParaRPr lang="en-US" sz="2800" dirty="0"/>
          </a:p>
        </p:txBody>
      </p:sp>
    </p:spTree>
    <p:extLst>
      <p:ext uri="{BB962C8B-B14F-4D97-AF65-F5344CB8AC3E}">
        <p14:creationId xmlns:p14="http://schemas.microsoft.com/office/powerpoint/2010/main" val="158232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7768"/>
            <a:ext cx="7921548" cy="6542937"/>
          </a:xfrm>
          <a:prstGeom prst="rect">
            <a:avLst/>
          </a:prstGeom>
        </p:spPr>
      </p:pic>
      <p:sp>
        <p:nvSpPr>
          <p:cNvPr id="13" name="Rectangle 12"/>
          <p:cNvSpPr/>
          <p:nvPr/>
        </p:nvSpPr>
        <p:spPr>
          <a:xfrm>
            <a:off x="55833" y="234797"/>
            <a:ext cx="6096000" cy="369332"/>
          </a:xfrm>
          <a:prstGeom prst="rect">
            <a:avLst/>
          </a:prstGeom>
        </p:spPr>
        <p:txBody>
          <a:bodyPr>
            <a:spAutoFit/>
          </a:bodyPr>
          <a:lstStyle/>
          <a:p>
            <a:endParaRPr lang="en-US" dirty="0"/>
          </a:p>
        </p:txBody>
      </p:sp>
      <p:sp>
        <p:nvSpPr>
          <p:cNvPr id="16" name="Rectangle 15"/>
          <p:cNvSpPr/>
          <p:nvPr/>
        </p:nvSpPr>
        <p:spPr>
          <a:xfrm>
            <a:off x="7921547" y="1391477"/>
            <a:ext cx="4177687" cy="4326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0" i="0" u="none" strike="noStrike" baseline="0" dirty="0" smtClean="0">
                <a:latin typeface="TimesNewRoman"/>
              </a:rPr>
              <a:t>The differential pair is biased by current source </a:t>
            </a:r>
            <a:r>
              <a:rPr lang="en-US" sz="3200" b="0" i="1" u="none" strike="noStrike" baseline="0" dirty="0" smtClean="0">
                <a:latin typeface="TimesNewRoman,Italic"/>
              </a:rPr>
              <a:t>Q</a:t>
            </a:r>
            <a:r>
              <a:rPr lang="en-US" sz="1100" b="0" i="0" u="none" strike="noStrike" baseline="0" dirty="0" smtClean="0">
                <a:latin typeface="TimesNewRoman"/>
              </a:rPr>
              <a:t>5</a:t>
            </a:r>
            <a:r>
              <a:rPr lang="en-US" sz="3200" b="0" i="0" u="none" strike="noStrike" baseline="0" dirty="0" smtClean="0">
                <a:latin typeface="TimesNewRoman"/>
              </a:rPr>
              <a:t>, which is one of the two output transistors of the current mirror formed by </a:t>
            </a:r>
            <a:r>
              <a:rPr lang="en-US" sz="3200" b="0" i="1" u="none" strike="noStrike" baseline="0" dirty="0" smtClean="0">
                <a:latin typeface="TimesNewRoman,Italic"/>
              </a:rPr>
              <a:t>Q</a:t>
            </a:r>
            <a:r>
              <a:rPr lang="en-US" sz="1100" b="0" i="0" u="none" strike="noStrike" baseline="0" dirty="0" smtClean="0">
                <a:latin typeface="TimesNewRoman"/>
              </a:rPr>
              <a:t>8</a:t>
            </a:r>
            <a:r>
              <a:rPr lang="en-US" sz="3200" b="0" i="0" u="none" strike="noStrike" baseline="0" dirty="0" smtClean="0">
                <a:latin typeface="TimesNewRoman"/>
              </a:rPr>
              <a:t>, </a:t>
            </a:r>
            <a:r>
              <a:rPr lang="en-US" sz="3200" b="0" i="1" u="none" strike="noStrike" baseline="0" dirty="0" smtClean="0">
                <a:latin typeface="TimesNewRoman,Italic"/>
              </a:rPr>
              <a:t>Q</a:t>
            </a:r>
            <a:r>
              <a:rPr lang="en-US" sz="1100" b="0" i="0" u="none" strike="noStrike" baseline="0" dirty="0" smtClean="0">
                <a:latin typeface="TimesNewRoman"/>
              </a:rPr>
              <a:t>5</a:t>
            </a:r>
            <a:r>
              <a:rPr lang="en-US" sz="3200" b="0" i="0" u="none" strike="noStrike" baseline="0" dirty="0" smtClean="0">
                <a:latin typeface="TimesNewRoman"/>
              </a:rPr>
              <a:t>, and </a:t>
            </a:r>
            <a:r>
              <a:rPr lang="en-US" sz="3200" b="0" i="1" u="none" strike="noStrike" baseline="0" dirty="0" smtClean="0">
                <a:latin typeface="TimesNewRoman,Italic"/>
              </a:rPr>
              <a:t>Q</a:t>
            </a:r>
            <a:r>
              <a:rPr lang="en-US" sz="1100" b="0" i="0" u="none" strike="noStrike" baseline="0" dirty="0" smtClean="0">
                <a:latin typeface="TimesNewRoman"/>
              </a:rPr>
              <a:t>7</a:t>
            </a:r>
            <a:r>
              <a:rPr lang="en-US" sz="3200" b="0" i="0" u="none" strike="noStrike" baseline="0" dirty="0" smtClean="0">
                <a:latin typeface="TimesNewRoman"/>
              </a:rPr>
              <a:t>.</a:t>
            </a:r>
            <a:endParaRPr lang="en-US" sz="3200" dirty="0"/>
          </a:p>
        </p:txBody>
      </p:sp>
    </p:spTree>
    <p:extLst>
      <p:ext uri="{BB962C8B-B14F-4D97-AF65-F5344CB8AC3E}">
        <p14:creationId xmlns:p14="http://schemas.microsoft.com/office/powerpoint/2010/main" val="65301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7768"/>
            <a:ext cx="7921548" cy="6542937"/>
          </a:xfrm>
          <a:prstGeom prst="rect">
            <a:avLst/>
          </a:prstGeom>
        </p:spPr>
      </p:pic>
      <p:sp>
        <p:nvSpPr>
          <p:cNvPr id="13" name="Rectangle 12"/>
          <p:cNvSpPr/>
          <p:nvPr/>
        </p:nvSpPr>
        <p:spPr>
          <a:xfrm>
            <a:off x="55833" y="234797"/>
            <a:ext cx="6096000" cy="369332"/>
          </a:xfrm>
          <a:prstGeom prst="rect">
            <a:avLst/>
          </a:prstGeom>
        </p:spPr>
        <p:txBody>
          <a:bodyPr>
            <a:spAutoFit/>
          </a:bodyPr>
          <a:lstStyle/>
          <a:p>
            <a:endParaRPr lang="en-US" dirty="0"/>
          </a:p>
        </p:txBody>
      </p:sp>
      <p:sp>
        <p:nvSpPr>
          <p:cNvPr id="4" name="Rectangle 3"/>
          <p:cNvSpPr/>
          <p:nvPr/>
        </p:nvSpPr>
        <p:spPr>
          <a:xfrm>
            <a:off x="7855288" y="176282"/>
            <a:ext cx="4270452" cy="6681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0" i="0" u="none" strike="noStrike" baseline="0" smtClean="0">
                <a:latin typeface="TimesNewRoman"/>
              </a:rPr>
              <a:t>The second gain stage consists of the common-source transistor </a:t>
            </a:r>
            <a:r>
              <a:rPr lang="en-US" sz="2800" b="0" i="1" u="none" strike="noStrike" baseline="0" smtClean="0">
                <a:latin typeface="TimesNewRoman,Italic"/>
              </a:rPr>
              <a:t>Q</a:t>
            </a:r>
            <a:r>
              <a:rPr lang="en-US" sz="1050" b="0" i="0" u="none" strike="noStrike" baseline="0" smtClean="0">
                <a:latin typeface="TimesNewRoman"/>
              </a:rPr>
              <a:t>6 </a:t>
            </a:r>
            <a:r>
              <a:rPr lang="en-US" sz="2800" b="0" i="0" u="none" strike="noStrike" baseline="0" smtClean="0">
                <a:latin typeface="TimesNewRoman"/>
              </a:rPr>
              <a:t>and its current-source load </a:t>
            </a:r>
            <a:r>
              <a:rPr lang="en-US" sz="2800" b="0" i="1" u="none" strike="noStrike" baseline="0" smtClean="0">
                <a:latin typeface="TimesNewRoman,Italic"/>
              </a:rPr>
              <a:t>Q</a:t>
            </a:r>
            <a:r>
              <a:rPr lang="en-US" sz="1050" b="0" i="0" u="none" strike="noStrike" baseline="0" smtClean="0">
                <a:latin typeface="TimesNewRoman"/>
              </a:rPr>
              <a:t>7</a:t>
            </a:r>
            <a:r>
              <a:rPr lang="en-US" sz="2800" b="0" i="0" u="none" strike="noStrike" baseline="0" smtClean="0">
                <a:latin typeface="TimesNewRoman"/>
              </a:rPr>
              <a:t>. The second stage typically provides a gain of 50 V/V to 80 V/V.</a:t>
            </a:r>
            <a:endParaRPr lang="en-US" sz="2800" dirty="0"/>
          </a:p>
        </p:txBody>
      </p:sp>
    </p:spTree>
    <p:extLst>
      <p:ext uri="{BB962C8B-B14F-4D97-AF65-F5344CB8AC3E}">
        <p14:creationId xmlns:p14="http://schemas.microsoft.com/office/powerpoint/2010/main" val="4935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1416" y="153999"/>
            <a:ext cx="7837879" cy="6637210"/>
          </a:xfrm>
          <a:prstGeom prst="rect">
            <a:avLst/>
          </a:prstGeom>
        </p:spPr>
      </p:pic>
    </p:spTree>
    <p:extLst>
      <p:ext uri="{BB962C8B-B14F-4D97-AF65-F5344CB8AC3E}">
        <p14:creationId xmlns:p14="http://schemas.microsoft.com/office/powerpoint/2010/main" val="347117158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7768"/>
            <a:ext cx="7921548" cy="6542937"/>
          </a:xfrm>
          <a:prstGeom prst="rect">
            <a:avLst/>
          </a:prstGeom>
        </p:spPr>
      </p:pic>
      <p:sp>
        <p:nvSpPr>
          <p:cNvPr id="13" name="Rectangle 12"/>
          <p:cNvSpPr/>
          <p:nvPr/>
        </p:nvSpPr>
        <p:spPr>
          <a:xfrm>
            <a:off x="55833" y="234797"/>
            <a:ext cx="6096000" cy="369332"/>
          </a:xfrm>
          <a:prstGeom prst="rect">
            <a:avLst/>
          </a:prstGeom>
        </p:spPr>
        <p:txBody>
          <a:bodyPr>
            <a:spAutoFit/>
          </a:bodyPr>
          <a:lstStyle/>
          <a:p>
            <a:endParaRPr lang="en-US" dirty="0"/>
          </a:p>
        </p:txBody>
      </p:sp>
      <p:sp>
        <p:nvSpPr>
          <p:cNvPr id="4" name="Rectangle 3"/>
          <p:cNvSpPr/>
          <p:nvPr/>
        </p:nvSpPr>
        <p:spPr>
          <a:xfrm>
            <a:off x="7855288" y="176282"/>
            <a:ext cx="4270452" cy="66817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0" i="0" u="none" strike="noStrike" baseline="0" dirty="0" smtClean="0">
                <a:latin typeface="TimesNewRoman"/>
              </a:rPr>
              <a:t>In addition 2</a:t>
            </a:r>
            <a:r>
              <a:rPr lang="en-US" sz="2400" b="0" i="0" u="none" strike="noStrike" baseline="30000" dirty="0" smtClean="0">
                <a:latin typeface="TimesNewRoman"/>
              </a:rPr>
              <a:t>nd</a:t>
            </a:r>
            <a:r>
              <a:rPr lang="en-US" sz="2400" b="0" i="0" u="none" strike="noStrike" baseline="0" dirty="0" smtClean="0">
                <a:latin typeface="TimesNewRoman"/>
              </a:rPr>
              <a:t> stage takes part in the process of frequency compensating the op amp. This in turn is achieved by introducing a pole at a relatively low frequency and arranging for it to dominate the frequency-response determination this is implemented using a compensation capacitance </a:t>
            </a:r>
            <a:r>
              <a:rPr lang="en-US" sz="2400" b="0" i="1" u="none" strike="noStrike" baseline="0" dirty="0" smtClean="0">
                <a:latin typeface="TimesNewRoman,Italic"/>
              </a:rPr>
              <a:t>C</a:t>
            </a:r>
            <a:r>
              <a:rPr lang="en-US" sz="1000" b="0" i="1" u="none" strike="noStrike" baseline="0" dirty="0" smtClean="0">
                <a:latin typeface="TimesNewRoman,Italic"/>
              </a:rPr>
              <a:t>C </a:t>
            </a:r>
            <a:r>
              <a:rPr lang="en-US" sz="2400" b="0" i="0" u="none" strike="noStrike" baseline="0" dirty="0" smtClean="0">
                <a:latin typeface="TimesNewRoman"/>
              </a:rPr>
              <a:t>connected in the negative-feedback path of the second-stage amplifying transistor </a:t>
            </a:r>
            <a:r>
              <a:rPr lang="en-US" sz="2400" b="0" i="1" u="none" strike="noStrike" baseline="0" dirty="0" smtClean="0">
                <a:latin typeface="TimesNewRoman,Italic"/>
              </a:rPr>
              <a:t>Q</a:t>
            </a:r>
            <a:r>
              <a:rPr lang="en-US" sz="1000" b="0" i="0" u="none" strike="noStrike" baseline="0" dirty="0" smtClean="0">
                <a:latin typeface="TimesNewRoman"/>
              </a:rPr>
              <a:t>6</a:t>
            </a:r>
            <a:endParaRPr lang="en-US" sz="2400" dirty="0"/>
          </a:p>
        </p:txBody>
      </p:sp>
    </p:spTree>
    <p:extLst>
      <p:ext uri="{BB962C8B-B14F-4D97-AF65-F5344CB8AC3E}">
        <p14:creationId xmlns:p14="http://schemas.microsoft.com/office/powerpoint/2010/main" val="1102184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594302" cy="772299"/>
          </a:xfrm>
        </p:spPr>
        <p:txBody>
          <a:bodyPr/>
          <a:lstStyle/>
          <a:p>
            <a:r>
              <a:rPr lang="en-US" b="1" dirty="0"/>
              <a:t>12.1.3 Voltage Gain</a:t>
            </a:r>
            <a:endParaRPr lang="en-US" dirty="0"/>
          </a:p>
        </p:txBody>
      </p:sp>
      <p:pic>
        <p:nvPicPr>
          <p:cNvPr id="4" name="Picture 3"/>
          <p:cNvPicPr>
            <a:picLocks noChangeAspect="1"/>
          </p:cNvPicPr>
          <p:nvPr/>
        </p:nvPicPr>
        <p:blipFill>
          <a:blip r:embed="rId2"/>
          <a:stretch>
            <a:fillRect/>
          </a:stretch>
        </p:blipFill>
        <p:spPr>
          <a:xfrm>
            <a:off x="0" y="1736135"/>
            <a:ext cx="10636405" cy="3371882"/>
          </a:xfrm>
          <a:prstGeom prst="rect">
            <a:avLst/>
          </a:prstGeom>
        </p:spPr>
      </p:pic>
      <p:pic>
        <p:nvPicPr>
          <p:cNvPr id="5" name="Picture 4"/>
          <p:cNvPicPr>
            <a:picLocks noChangeAspect="1"/>
          </p:cNvPicPr>
          <p:nvPr/>
        </p:nvPicPr>
        <p:blipFill>
          <a:blip r:embed="rId3"/>
          <a:stretch>
            <a:fillRect/>
          </a:stretch>
        </p:blipFill>
        <p:spPr>
          <a:xfrm>
            <a:off x="157974" y="772299"/>
            <a:ext cx="11527794" cy="387428"/>
          </a:xfrm>
          <a:prstGeom prst="rect">
            <a:avLst/>
          </a:prstGeom>
        </p:spPr>
      </p:pic>
      <p:pic>
        <p:nvPicPr>
          <p:cNvPr id="6" name="Picture 5"/>
          <p:cNvPicPr>
            <a:picLocks noChangeAspect="1"/>
          </p:cNvPicPr>
          <p:nvPr/>
        </p:nvPicPr>
        <p:blipFill>
          <a:blip r:embed="rId4"/>
          <a:stretch>
            <a:fillRect/>
          </a:stretch>
        </p:blipFill>
        <p:spPr>
          <a:xfrm>
            <a:off x="157974" y="1266780"/>
            <a:ext cx="1417578" cy="495113"/>
          </a:xfrm>
          <a:prstGeom prst="rect">
            <a:avLst/>
          </a:prstGeom>
        </p:spPr>
      </p:pic>
      <p:pic>
        <p:nvPicPr>
          <p:cNvPr id="7" name="Picture 6"/>
          <p:cNvPicPr>
            <a:picLocks noChangeAspect="1"/>
          </p:cNvPicPr>
          <p:nvPr/>
        </p:nvPicPr>
        <p:blipFill>
          <a:blip r:embed="rId5"/>
          <a:stretch>
            <a:fillRect/>
          </a:stretch>
        </p:blipFill>
        <p:spPr>
          <a:xfrm>
            <a:off x="3102210" y="1294810"/>
            <a:ext cx="2269403" cy="467083"/>
          </a:xfrm>
          <a:prstGeom prst="rect">
            <a:avLst/>
          </a:prstGeom>
        </p:spPr>
      </p:pic>
      <p:pic>
        <p:nvPicPr>
          <p:cNvPr id="8" name="Picture 7"/>
          <p:cNvPicPr>
            <a:picLocks noChangeAspect="1"/>
          </p:cNvPicPr>
          <p:nvPr/>
        </p:nvPicPr>
        <p:blipFill>
          <a:blip r:embed="rId6"/>
          <a:stretch>
            <a:fillRect/>
          </a:stretch>
        </p:blipFill>
        <p:spPr>
          <a:xfrm>
            <a:off x="7175015" y="1266780"/>
            <a:ext cx="3382091" cy="888951"/>
          </a:xfrm>
          <a:prstGeom prst="rect">
            <a:avLst/>
          </a:prstGeom>
        </p:spPr>
      </p:pic>
      <p:pic>
        <p:nvPicPr>
          <p:cNvPr id="9" name="Picture 8"/>
          <p:cNvPicPr>
            <a:picLocks noChangeAspect="1"/>
          </p:cNvPicPr>
          <p:nvPr/>
        </p:nvPicPr>
        <p:blipFill>
          <a:blip r:embed="rId7"/>
          <a:stretch>
            <a:fillRect/>
          </a:stretch>
        </p:blipFill>
        <p:spPr>
          <a:xfrm>
            <a:off x="378855" y="5990806"/>
            <a:ext cx="2155729" cy="521505"/>
          </a:xfrm>
          <a:prstGeom prst="rect">
            <a:avLst/>
          </a:prstGeom>
        </p:spPr>
      </p:pic>
      <p:pic>
        <p:nvPicPr>
          <p:cNvPr id="10" name="Picture 9"/>
          <p:cNvPicPr>
            <a:picLocks noChangeAspect="1"/>
          </p:cNvPicPr>
          <p:nvPr/>
        </p:nvPicPr>
        <p:blipFill>
          <a:blip r:embed="rId8"/>
          <a:stretch>
            <a:fillRect/>
          </a:stretch>
        </p:blipFill>
        <p:spPr>
          <a:xfrm>
            <a:off x="3559744" y="5943852"/>
            <a:ext cx="1525211" cy="693060"/>
          </a:xfrm>
          <a:prstGeom prst="rect">
            <a:avLst/>
          </a:prstGeom>
        </p:spPr>
      </p:pic>
      <p:pic>
        <p:nvPicPr>
          <p:cNvPr id="11" name="Picture 10"/>
          <p:cNvPicPr>
            <a:picLocks noChangeAspect="1"/>
          </p:cNvPicPr>
          <p:nvPr/>
        </p:nvPicPr>
        <p:blipFill>
          <a:blip r:embed="rId9"/>
          <a:stretch>
            <a:fillRect/>
          </a:stretch>
        </p:blipFill>
        <p:spPr>
          <a:xfrm>
            <a:off x="6279273" y="5943852"/>
            <a:ext cx="1504785" cy="693060"/>
          </a:xfrm>
          <a:prstGeom prst="rect">
            <a:avLst/>
          </a:prstGeom>
        </p:spPr>
      </p:pic>
      <p:pic>
        <p:nvPicPr>
          <p:cNvPr id="12" name="Picture 11"/>
          <p:cNvPicPr>
            <a:picLocks noChangeAspect="1"/>
          </p:cNvPicPr>
          <p:nvPr/>
        </p:nvPicPr>
        <p:blipFill>
          <a:blip r:embed="rId10"/>
          <a:stretch>
            <a:fillRect/>
          </a:stretch>
        </p:blipFill>
        <p:spPr>
          <a:xfrm>
            <a:off x="9222059" y="5133776"/>
            <a:ext cx="2922775" cy="1654314"/>
          </a:xfrm>
          <a:prstGeom prst="rect">
            <a:avLst/>
          </a:prstGeom>
        </p:spPr>
      </p:pic>
    </p:spTree>
    <p:extLst>
      <p:ext uri="{BB962C8B-B14F-4D97-AF65-F5344CB8AC3E}">
        <p14:creationId xmlns:p14="http://schemas.microsoft.com/office/powerpoint/2010/main" val="53329666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7977" y="2788650"/>
            <a:ext cx="2715621" cy="780576"/>
          </a:xfrm>
          <a:prstGeom prst="rect">
            <a:avLst/>
          </a:prstGeom>
        </p:spPr>
      </p:pic>
      <p:pic>
        <p:nvPicPr>
          <p:cNvPr id="5" name="Picture 4"/>
          <p:cNvPicPr>
            <a:picLocks noChangeAspect="1"/>
          </p:cNvPicPr>
          <p:nvPr/>
        </p:nvPicPr>
        <p:blipFill>
          <a:blip r:embed="rId3"/>
          <a:stretch>
            <a:fillRect/>
          </a:stretch>
        </p:blipFill>
        <p:spPr>
          <a:xfrm>
            <a:off x="3867639" y="2783501"/>
            <a:ext cx="2405868" cy="547246"/>
          </a:xfrm>
          <a:prstGeom prst="rect">
            <a:avLst/>
          </a:prstGeom>
        </p:spPr>
      </p:pic>
      <p:pic>
        <p:nvPicPr>
          <p:cNvPr id="6" name="Picture 5"/>
          <p:cNvPicPr>
            <a:picLocks noChangeAspect="1"/>
          </p:cNvPicPr>
          <p:nvPr/>
        </p:nvPicPr>
        <p:blipFill>
          <a:blip r:embed="rId4"/>
          <a:stretch>
            <a:fillRect/>
          </a:stretch>
        </p:blipFill>
        <p:spPr>
          <a:xfrm>
            <a:off x="10359668" y="2548492"/>
            <a:ext cx="1580393" cy="914706"/>
          </a:xfrm>
          <a:prstGeom prst="rect">
            <a:avLst/>
          </a:prstGeom>
        </p:spPr>
      </p:pic>
      <p:pic>
        <p:nvPicPr>
          <p:cNvPr id="7" name="Picture 6"/>
          <p:cNvPicPr>
            <a:picLocks noChangeAspect="1"/>
          </p:cNvPicPr>
          <p:nvPr/>
        </p:nvPicPr>
        <p:blipFill>
          <a:blip r:embed="rId5"/>
          <a:stretch>
            <a:fillRect/>
          </a:stretch>
        </p:blipFill>
        <p:spPr>
          <a:xfrm>
            <a:off x="7173833" y="2651050"/>
            <a:ext cx="2593298" cy="812148"/>
          </a:xfrm>
          <a:prstGeom prst="rect">
            <a:avLst/>
          </a:prstGeom>
        </p:spPr>
      </p:pic>
      <p:pic>
        <p:nvPicPr>
          <p:cNvPr id="8" name="Picture 7"/>
          <p:cNvPicPr>
            <a:picLocks noChangeAspect="1"/>
          </p:cNvPicPr>
          <p:nvPr/>
        </p:nvPicPr>
        <p:blipFill>
          <a:blip r:embed="rId6"/>
          <a:stretch>
            <a:fillRect/>
          </a:stretch>
        </p:blipFill>
        <p:spPr>
          <a:xfrm>
            <a:off x="247187" y="4506053"/>
            <a:ext cx="3241029" cy="2040647"/>
          </a:xfrm>
          <a:prstGeom prst="rect">
            <a:avLst/>
          </a:prstGeom>
        </p:spPr>
      </p:pic>
      <p:pic>
        <p:nvPicPr>
          <p:cNvPr id="9" name="Picture 8"/>
          <p:cNvPicPr>
            <a:picLocks noChangeAspect="1"/>
          </p:cNvPicPr>
          <p:nvPr/>
        </p:nvPicPr>
        <p:blipFill>
          <a:blip r:embed="rId7"/>
          <a:stretch>
            <a:fillRect/>
          </a:stretch>
        </p:blipFill>
        <p:spPr>
          <a:xfrm>
            <a:off x="7338578" y="4506053"/>
            <a:ext cx="4700643" cy="2251577"/>
          </a:xfrm>
          <a:prstGeom prst="rect">
            <a:avLst/>
          </a:prstGeom>
        </p:spPr>
      </p:pic>
      <p:pic>
        <p:nvPicPr>
          <p:cNvPr id="10" name="Picture 9"/>
          <p:cNvPicPr>
            <a:picLocks noChangeAspect="1"/>
          </p:cNvPicPr>
          <p:nvPr/>
        </p:nvPicPr>
        <p:blipFill>
          <a:blip r:embed="rId8"/>
          <a:stretch>
            <a:fillRect/>
          </a:stretch>
        </p:blipFill>
        <p:spPr>
          <a:xfrm>
            <a:off x="174702" y="0"/>
            <a:ext cx="7597986" cy="2408663"/>
          </a:xfrm>
          <a:prstGeom prst="rect">
            <a:avLst/>
          </a:prstGeom>
        </p:spPr>
      </p:pic>
      <p:pic>
        <p:nvPicPr>
          <p:cNvPr id="11" name="Picture 10"/>
          <p:cNvPicPr>
            <a:picLocks noChangeAspect="1"/>
          </p:cNvPicPr>
          <p:nvPr/>
        </p:nvPicPr>
        <p:blipFill>
          <a:blip r:embed="rId9"/>
          <a:stretch>
            <a:fillRect/>
          </a:stretch>
        </p:blipFill>
        <p:spPr>
          <a:xfrm>
            <a:off x="9126707" y="235444"/>
            <a:ext cx="2660132" cy="644120"/>
          </a:xfrm>
          <a:prstGeom prst="rect">
            <a:avLst/>
          </a:prstGeom>
        </p:spPr>
      </p:pic>
    </p:spTree>
    <p:extLst>
      <p:ext uri="{BB962C8B-B14F-4D97-AF65-F5344CB8AC3E}">
        <p14:creationId xmlns:p14="http://schemas.microsoft.com/office/powerpoint/2010/main" val="8459230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2873" y="592064"/>
            <a:ext cx="3228900" cy="679175"/>
          </a:xfrm>
          <a:prstGeom prst="rect">
            <a:avLst/>
          </a:prstGeom>
        </p:spPr>
      </p:pic>
      <p:pic>
        <p:nvPicPr>
          <p:cNvPr id="3" name="Picture 2"/>
          <p:cNvPicPr>
            <a:picLocks noChangeAspect="1"/>
          </p:cNvPicPr>
          <p:nvPr/>
        </p:nvPicPr>
        <p:blipFill>
          <a:blip r:embed="rId3"/>
          <a:stretch>
            <a:fillRect/>
          </a:stretch>
        </p:blipFill>
        <p:spPr>
          <a:xfrm>
            <a:off x="6594696" y="1545000"/>
            <a:ext cx="3105253" cy="581015"/>
          </a:xfrm>
          <a:prstGeom prst="rect">
            <a:avLst/>
          </a:prstGeom>
        </p:spPr>
      </p:pic>
      <p:pic>
        <p:nvPicPr>
          <p:cNvPr id="4" name="Picture 3"/>
          <p:cNvPicPr>
            <a:picLocks noChangeAspect="1"/>
          </p:cNvPicPr>
          <p:nvPr/>
        </p:nvPicPr>
        <p:blipFill>
          <a:blip r:embed="rId4"/>
          <a:stretch>
            <a:fillRect/>
          </a:stretch>
        </p:blipFill>
        <p:spPr>
          <a:xfrm>
            <a:off x="3762911" y="5942034"/>
            <a:ext cx="8187620" cy="525673"/>
          </a:xfrm>
          <a:prstGeom prst="rect">
            <a:avLst/>
          </a:prstGeom>
        </p:spPr>
      </p:pic>
      <p:pic>
        <p:nvPicPr>
          <p:cNvPr id="5" name="Picture 4"/>
          <p:cNvPicPr>
            <a:picLocks noChangeAspect="1"/>
          </p:cNvPicPr>
          <p:nvPr/>
        </p:nvPicPr>
        <p:blipFill>
          <a:blip r:embed="rId5"/>
          <a:stretch>
            <a:fillRect/>
          </a:stretch>
        </p:blipFill>
        <p:spPr>
          <a:xfrm>
            <a:off x="0" y="0"/>
            <a:ext cx="5403268" cy="4252031"/>
          </a:xfrm>
          <a:prstGeom prst="rect">
            <a:avLst/>
          </a:prstGeom>
        </p:spPr>
      </p:pic>
      <p:sp>
        <p:nvSpPr>
          <p:cNvPr id="6" name="Rectangle 5"/>
          <p:cNvSpPr/>
          <p:nvPr/>
        </p:nvSpPr>
        <p:spPr>
          <a:xfrm>
            <a:off x="6110868" y="2542478"/>
            <a:ext cx="4917688" cy="240866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Recall this from differential Amplifier Chapter</a:t>
            </a:r>
            <a:endParaRPr lang="en-US" sz="2400" dirty="0">
              <a:latin typeface="Arial Black" panose="020B0A04020102020204" pitchFamily="34" charset="0"/>
            </a:endParaRPr>
          </a:p>
        </p:txBody>
      </p:sp>
    </p:spTree>
    <p:extLst>
      <p:ext uri="{BB962C8B-B14F-4D97-AF65-F5344CB8AC3E}">
        <p14:creationId xmlns:p14="http://schemas.microsoft.com/office/powerpoint/2010/main" val="197317375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40480"/>
            <a:ext cx="12125069" cy="1366348"/>
          </a:xfrm>
          <a:prstGeom prst="rect">
            <a:avLst/>
          </a:prstGeom>
        </p:spPr>
      </p:pic>
    </p:spTree>
    <p:extLst>
      <p:ext uri="{BB962C8B-B14F-4D97-AF65-F5344CB8AC3E}">
        <p14:creationId xmlns:p14="http://schemas.microsoft.com/office/powerpoint/2010/main" val="243181482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51089" b="19176"/>
          <a:stretch/>
        </p:blipFill>
        <p:spPr>
          <a:xfrm>
            <a:off x="0" y="78059"/>
            <a:ext cx="11941777" cy="797704"/>
          </a:xfrm>
          <a:prstGeom prst="rect">
            <a:avLst/>
          </a:prstGeom>
        </p:spPr>
      </p:pic>
      <p:grpSp>
        <p:nvGrpSpPr>
          <p:cNvPr id="3" name="Group 2"/>
          <p:cNvGrpSpPr/>
          <p:nvPr/>
        </p:nvGrpSpPr>
        <p:grpSpPr>
          <a:xfrm>
            <a:off x="0" y="1109198"/>
            <a:ext cx="11941777" cy="5376837"/>
            <a:chOff x="0" y="1109198"/>
            <a:chExt cx="11941777" cy="5376837"/>
          </a:xfrm>
        </p:grpSpPr>
        <p:pic>
          <p:nvPicPr>
            <p:cNvPr id="8" name="Picture 7"/>
            <p:cNvPicPr>
              <a:picLocks noChangeAspect="1"/>
            </p:cNvPicPr>
            <p:nvPr/>
          </p:nvPicPr>
          <p:blipFill rotWithShape="1">
            <a:blip r:embed="rId3"/>
            <a:srcRect t="52230"/>
            <a:stretch/>
          </p:blipFill>
          <p:spPr>
            <a:xfrm>
              <a:off x="0" y="1109198"/>
              <a:ext cx="9224569" cy="3683358"/>
            </a:xfrm>
            <a:prstGeom prst="rect">
              <a:avLst/>
            </a:prstGeom>
          </p:spPr>
        </p:pic>
        <p:sp>
          <p:nvSpPr>
            <p:cNvPr id="9" name="TextBox 8"/>
            <p:cNvSpPr txBox="1"/>
            <p:nvPr/>
          </p:nvSpPr>
          <p:spPr>
            <a:xfrm>
              <a:off x="197382" y="5142825"/>
              <a:ext cx="3009457" cy="369332"/>
            </a:xfrm>
            <a:prstGeom prst="rect">
              <a:avLst/>
            </a:prstGeom>
            <a:noFill/>
          </p:spPr>
          <p:txBody>
            <a:bodyPr wrap="square" rtlCol="0">
              <a:spAutoFit/>
            </a:bodyPr>
            <a:lstStyle/>
            <a:p>
              <a:r>
                <a:rPr lang="en-US" b="1" dirty="0" smtClean="0">
                  <a:latin typeface="Arial Black" panose="020B0A04020102020204" pitchFamily="34" charset="0"/>
                </a:rPr>
                <a:t>We already Know that</a:t>
              </a:r>
              <a:endParaRPr lang="en-US" b="1" dirty="0">
                <a:latin typeface="Arial Black" panose="020B0A04020102020204" pitchFamily="34" charset="0"/>
              </a:endParaRPr>
            </a:p>
          </p:txBody>
        </p:sp>
        <p:pic>
          <p:nvPicPr>
            <p:cNvPr id="10" name="Picture 9"/>
            <p:cNvPicPr>
              <a:picLocks noChangeAspect="1"/>
            </p:cNvPicPr>
            <p:nvPr/>
          </p:nvPicPr>
          <p:blipFill>
            <a:blip r:embed="rId4"/>
            <a:stretch>
              <a:fillRect/>
            </a:stretch>
          </p:blipFill>
          <p:spPr>
            <a:xfrm>
              <a:off x="373565" y="5862426"/>
              <a:ext cx="2520781" cy="598197"/>
            </a:xfrm>
            <a:prstGeom prst="rect">
              <a:avLst/>
            </a:prstGeom>
          </p:spPr>
        </p:pic>
        <p:pic>
          <p:nvPicPr>
            <p:cNvPr id="11" name="Picture 10"/>
            <p:cNvPicPr>
              <a:picLocks noChangeAspect="1"/>
            </p:cNvPicPr>
            <p:nvPr/>
          </p:nvPicPr>
          <p:blipFill>
            <a:blip r:embed="rId5"/>
            <a:stretch>
              <a:fillRect/>
            </a:stretch>
          </p:blipFill>
          <p:spPr>
            <a:xfrm>
              <a:off x="3365149" y="5935867"/>
              <a:ext cx="1932889" cy="524756"/>
            </a:xfrm>
            <a:prstGeom prst="rect">
              <a:avLst/>
            </a:prstGeom>
          </p:spPr>
        </p:pic>
        <p:pic>
          <p:nvPicPr>
            <p:cNvPr id="12" name="Picture 11"/>
            <p:cNvPicPr>
              <a:picLocks noChangeAspect="1"/>
            </p:cNvPicPr>
            <p:nvPr/>
          </p:nvPicPr>
          <p:blipFill>
            <a:blip r:embed="rId6"/>
            <a:stretch>
              <a:fillRect/>
            </a:stretch>
          </p:blipFill>
          <p:spPr>
            <a:xfrm>
              <a:off x="7010852" y="5910455"/>
              <a:ext cx="1900011" cy="575580"/>
            </a:xfrm>
            <a:prstGeom prst="rect">
              <a:avLst/>
            </a:prstGeom>
          </p:spPr>
        </p:pic>
        <p:pic>
          <p:nvPicPr>
            <p:cNvPr id="13" name="Picture 12"/>
            <p:cNvPicPr>
              <a:picLocks noChangeAspect="1"/>
            </p:cNvPicPr>
            <p:nvPr/>
          </p:nvPicPr>
          <p:blipFill>
            <a:blip r:embed="rId7"/>
            <a:stretch>
              <a:fillRect/>
            </a:stretch>
          </p:blipFill>
          <p:spPr>
            <a:xfrm>
              <a:off x="9634620" y="5910455"/>
              <a:ext cx="2307157" cy="575580"/>
            </a:xfrm>
            <a:prstGeom prst="rect">
              <a:avLst/>
            </a:prstGeom>
          </p:spPr>
        </p:pic>
      </p:grpSp>
      <p:pic>
        <p:nvPicPr>
          <p:cNvPr id="14" name="Picture 13"/>
          <p:cNvPicPr>
            <a:picLocks noChangeAspect="1"/>
          </p:cNvPicPr>
          <p:nvPr/>
        </p:nvPicPr>
        <p:blipFill>
          <a:blip r:embed="rId8"/>
          <a:stretch>
            <a:fillRect/>
          </a:stretch>
        </p:blipFill>
        <p:spPr>
          <a:xfrm>
            <a:off x="124862" y="979869"/>
            <a:ext cx="11692051" cy="3812687"/>
          </a:xfrm>
          <a:prstGeom prst="rect">
            <a:avLst/>
          </a:prstGeom>
        </p:spPr>
      </p:pic>
    </p:spTree>
    <p:extLst>
      <p:ext uri="{BB962C8B-B14F-4D97-AF65-F5344CB8AC3E}">
        <p14:creationId xmlns:p14="http://schemas.microsoft.com/office/powerpoint/2010/main" val="347838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0" y="0"/>
            <a:ext cx="7130711" cy="4211366"/>
          </a:xfrm>
          <a:prstGeom prst="rect">
            <a:avLst/>
          </a:prstGeom>
        </p:spPr>
      </p:pic>
      <p:pic>
        <p:nvPicPr>
          <p:cNvPr id="13" name="Picture 12"/>
          <p:cNvPicPr>
            <a:picLocks noChangeAspect="1"/>
          </p:cNvPicPr>
          <p:nvPr/>
        </p:nvPicPr>
        <p:blipFill>
          <a:blip r:embed="rId3"/>
          <a:stretch>
            <a:fillRect/>
          </a:stretch>
        </p:blipFill>
        <p:spPr>
          <a:xfrm>
            <a:off x="5512143" y="3271234"/>
            <a:ext cx="6663976" cy="3567449"/>
          </a:xfrm>
          <a:prstGeom prst="rect">
            <a:avLst/>
          </a:prstGeom>
        </p:spPr>
      </p:pic>
    </p:spTree>
    <p:extLst>
      <p:ext uri="{BB962C8B-B14F-4D97-AF65-F5344CB8AC3E}">
        <p14:creationId xmlns:p14="http://schemas.microsoft.com/office/powerpoint/2010/main" val="32040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898" y="0"/>
            <a:ext cx="10515600" cy="727695"/>
          </a:xfrm>
        </p:spPr>
        <p:txBody>
          <a:bodyPr/>
          <a:lstStyle/>
          <a:p>
            <a:r>
              <a:rPr lang="fr-FR" b="1" dirty="0"/>
              <a:t>12.1.4 Common-Mode Rejection Ratio (CMRR)</a:t>
            </a:r>
            <a:endParaRPr lang="en-US" dirty="0"/>
          </a:p>
        </p:txBody>
      </p:sp>
      <p:pic>
        <p:nvPicPr>
          <p:cNvPr id="5" name="Picture 4"/>
          <p:cNvPicPr>
            <a:picLocks noChangeAspect="1"/>
          </p:cNvPicPr>
          <p:nvPr/>
        </p:nvPicPr>
        <p:blipFill>
          <a:blip r:embed="rId2"/>
          <a:stretch>
            <a:fillRect/>
          </a:stretch>
        </p:blipFill>
        <p:spPr>
          <a:xfrm>
            <a:off x="560064" y="1690688"/>
            <a:ext cx="11403717" cy="3974132"/>
          </a:xfrm>
          <a:prstGeom prst="rect">
            <a:avLst/>
          </a:prstGeom>
        </p:spPr>
      </p:pic>
      <p:sp>
        <p:nvSpPr>
          <p:cNvPr id="3" name="Rectangle 2"/>
          <p:cNvSpPr/>
          <p:nvPr/>
        </p:nvSpPr>
        <p:spPr>
          <a:xfrm>
            <a:off x="4494727" y="3206839"/>
            <a:ext cx="4803819" cy="79849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708888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914882" cy="690943"/>
          </a:xfrm>
        </p:spPr>
        <p:txBody>
          <a:bodyPr>
            <a:normAutofit fontScale="90000"/>
          </a:bodyPr>
          <a:lstStyle/>
          <a:p>
            <a:r>
              <a:rPr lang="en-US" b="1" dirty="0" smtClean="0"/>
              <a:t>Differential Gain, for CMRR Cal.  </a:t>
            </a:r>
            <a:endParaRPr lang="en-US" b="1" dirty="0"/>
          </a:p>
        </p:txBody>
      </p:sp>
      <p:pic>
        <p:nvPicPr>
          <p:cNvPr id="4" name="Content Placeholder 3"/>
          <p:cNvPicPr>
            <a:picLocks noGrp="1" noChangeAspect="1"/>
          </p:cNvPicPr>
          <p:nvPr>
            <p:ph idx="1"/>
          </p:nvPr>
        </p:nvPicPr>
        <p:blipFill>
          <a:blip r:embed="rId2"/>
          <a:stretch>
            <a:fillRect/>
          </a:stretch>
        </p:blipFill>
        <p:spPr>
          <a:xfrm>
            <a:off x="3132920" y="578507"/>
            <a:ext cx="8630724" cy="3546375"/>
          </a:xfrm>
          <a:prstGeom prst="rect">
            <a:avLst/>
          </a:prstGeom>
        </p:spPr>
      </p:pic>
      <p:pic>
        <p:nvPicPr>
          <p:cNvPr id="5" name="Picture 4"/>
          <p:cNvPicPr>
            <a:picLocks noChangeAspect="1"/>
          </p:cNvPicPr>
          <p:nvPr/>
        </p:nvPicPr>
        <p:blipFill>
          <a:blip r:embed="rId3"/>
          <a:stretch>
            <a:fillRect/>
          </a:stretch>
        </p:blipFill>
        <p:spPr>
          <a:xfrm>
            <a:off x="317870" y="4404576"/>
            <a:ext cx="6250355" cy="2453424"/>
          </a:xfrm>
          <a:prstGeom prst="rect">
            <a:avLst/>
          </a:prstGeom>
        </p:spPr>
      </p:pic>
    </p:spTree>
    <p:extLst>
      <p:ext uri="{BB962C8B-B14F-4D97-AF65-F5344CB8AC3E}">
        <p14:creationId xmlns:p14="http://schemas.microsoft.com/office/powerpoint/2010/main" val="4921696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404575" cy="627334"/>
          </a:xfrm>
        </p:spPr>
        <p:txBody>
          <a:bodyPr>
            <a:normAutofit fontScale="90000"/>
          </a:bodyPr>
          <a:lstStyle/>
          <a:p>
            <a:r>
              <a:rPr lang="en-US" b="1" dirty="0" smtClean="0"/>
              <a:t>Common Mode Gain</a:t>
            </a:r>
            <a:endParaRPr lang="en-US" b="1" dirty="0"/>
          </a:p>
        </p:txBody>
      </p:sp>
      <p:pic>
        <p:nvPicPr>
          <p:cNvPr id="4" name="Content Placeholder 3"/>
          <p:cNvPicPr>
            <a:picLocks noGrp="1" noChangeAspect="1"/>
          </p:cNvPicPr>
          <p:nvPr>
            <p:ph idx="1"/>
          </p:nvPr>
        </p:nvPicPr>
        <p:blipFill rotWithShape="1">
          <a:blip r:embed="rId2"/>
          <a:srcRect l="62606"/>
          <a:stretch/>
        </p:blipFill>
        <p:spPr>
          <a:xfrm>
            <a:off x="9375820" y="0"/>
            <a:ext cx="2779893" cy="4043953"/>
          </a:xfrm>
          <a:prstGeom prst="rect">
            <a:avLst/>
          </a:prstGeom>
        </p:spPr>
      </p:pic>
      <p:pic>
        <p:nvPicPr>
          <p:cNvPr id="6" name="Picture 5"/>
          <p:cNvPicPr>
            <a:picLocks noChangeAspect="1"/>
          </p:cNvPicPr>
          <p:nvPr/>
        </p:nvPicPr>
        <p:blipFill>
          <a:blip r:embed="rId3"/>
          <a:stretch>
            <a:fillRect/>
          </a:stretch>
        </p:blipFill>
        <p:spPr>
          <a:xfrm>
            <a:off x="453422" y="4231755"/>
            <a:ext cx="7035128" cy="506625"/>
          </a:xfrm>
          <a:prstGeom prst="rect">
            <a:avLst/>
          </a:prstGeom>
        </p:spPr>
      </p:pic>
      <p:pic>
        <p:nvPicPr>
          <p:cNvPr id="7" name="Picture 6"/>
          <p:cNvPicPr>
            <a:picLocks noChangeAspect="1"/>
          </p:cNvPicPr>
          <p:nvPr/>
        </p:nvPicPr>
        <p:blipFill>
          <a:blip r:embed="rId4"/>
          <a:stretch>
            <a:fillRect/>
          </a:stretch>
        </p:blipFill>
        <p:spPr>
          <a:xfrm>
            <a:off x="0" y="1410229"/>
            <a:ext cx="4606073" cy="1223494"/>
          </a:xfrm>
          <a:prstGeom prst="rect">
            <a:avLst/>
          </a:prstGeom>
        </p:spPr>
      </p:pic>
      <p:pic>
        <p:nvPicPr>
          <p:cNvPr id="8" name="Picture 7"/>
          <p:cNvPicPr>
            <a:picLocks noChangeAspect="1"/>
          </p:cNvPicPr>
          <p:nvPr/>
        </p:nvPicPr>
        <p:blipFill>
          <a:blip r:embed="rId5"/>
          <a:stretch>
            <a:fillRect/>
          </a:stretch>
        </p:blipFill>
        <p:spPr>
          <a:xfrm>
            <a:off x="4592896" y="4641205"/>
            <a:ext cx="2465921" cy="569953"/>
          </a:xfrm>
          <a:prstGeom prst="rect">
            <a:avLst/>
          </a:prstGeom>
        </p:spPr>
      </p:pic>
      <p:pic>
        <p:nvPicPr>
          <p:cNvPr id="9" name="Picture 8"/>
          <p:cNvPicPr>
            <a:picLocks noChangeAspect="1"/>
          </p:cNvPicPr>
          <p:nvPr/>
        </p:nvPicPr>
        <p:blipFill>
          <a:blip r:embed="rId6"/>
          <a:stretch>
            <a:fillRect/>
          </a:stretch>
        </p:blipFill>
        <p:spPr>
          <a:xfrm>
            <a:off x="453422" y="5406766"/>
            <a:ext cx="7035128" cy="470438"/>
          </a:xfrm>
          <a:prstGeom prst="rect">
            <a:avLst/>
          </a:prstGeom>
        </p:spPr>
      </p:pic>
      <p:pic>
        <p:nvPicPr>
          <p:cNvPr id="10" name="Picture 9"/>
          <p:cNvPicPr>
            <a:picLocks noChangeAspect="1"/>
          </p:cNvPicPr>
          <p:nvPr/>
        </p:nvPicPr>
        <p:blipFill>
          <a:blip r:embed="rId7"/>
          <a:stretch>
            <a:fillRect/>
          </a:stretch>
        </p:blipFill>
        <p:spPr>
          <a:xfrm>
            <a:off x="6902252" y="5789833"/>
            <a:ext cx="2103174" cy="713041"/>
          </a:xfrm>
          <a:prstGeom prst="rect">
            <a:avLst/>
          </a:prstGeom>
        </p:spPr>
      </p:pic>
      <p:pic>
        <p:nvPicPr>
          <p:cNvPr id="11" name="Picture 10"/>
          <p:cNvPicPr>
            <a:picLocks noChangeAspect="1"/>
          </p:cNvPicPr>
          <p:nvPr/>
        </p:nvPicPr>
        <p:blipFill>
          <a:blip r:embed="rId8"/>
          <a:stretch>
            <a:fillRect/>
          </a:stretch>
        </p:blipFill>
        <p:spPr>
          <a:xfrm>
            <a:off x="5825856" y="125015"/>
            <a:ext cx="3517564" cy="3772547"/>
          </a:xfrm>
          <a:prstGeom prst="rect">
            <a:avLst/>
          </a:prstGeom>
        </p:spPr>
      </p:pic>
    </p:spTree>
    <p:extLst>
      <p:ext uri="{BB962C8B-B14F-4D97-AF65-F5344CB8AC3E}">
        <p14:creationId xmlns:p14="http://schemas.microsoft.com/office/powerpoint/2010/main" val="3407028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2464" y="158981"/>
            <a:ext cx="11910799" cy="5417571"/>
          </a:xfrm>
          <a:prstGeom prst="rect">
            <a:avLst/>
          </a:prstGeom>
        </p:spPr>
      </p:pic>
    </p:spTree>
    <p:extLst>
      <p:ext uri="{BB962C8B-B14F-4D97-AF65-F5344CB8AC3E}">
        <p14:creationId xmlns:p14="http://schemas.microsoft.com/office/powerpoint/2010/main" val="9558558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320883" cy="738846"/>
          </a:xfrm>
        </p:spPr>
        <p:txBody>
          <a:bodyPr/>
          <a:lstStyle/>
          <a:p>
            <a:r>
              <a:rPr lang="en-US" b="1" dirty="0"/>
              <a:t>12.1.5 Frequency Response</a:t>
            </a:r>
            <a:endParaRPr lang="en-US" dirty="0"/>
          </a:p>
        </p:txBody>
      </p:sp>
      <p:sp>
        <p:nvSpPr>
          <p:cNvPr id="4" name="Rectangle 3"/>
          <p:cNvSpPr/>
          <p:nvPr/>
        </p:nvSpPr>
        <p:spPr>
          <a:xfrm>
            <a:off x="38100" y="943556"/>
            <a:ext cx="11731083" cy="923330"/>
          </a:xfrm>
          <a:prstGeom prst="rect">
            <a:avLst/>
          </a:prstGeom>
        </p:spPr>
        <p:txBody>
          <a:bodyPr wrap="square">
            <a:spAutoFit/>
          </a:bodyPr>
          <a:lstStyle/>
          <a:p>
            <a:r>
              <a:rPr lang="en-US" b="0" i="0" u="none" strike="noStrike" baseline="0" dirty="0" smtClean="0">
                <a:latin typeface="Times" panose="02020603050405020304" pitchFamily="18" charset="0"/>
              </a:rPr>
              <a:t>From our study of the stability of feedback amplifiers in Section 10.12.2, we know that the magnitude of the phase margin significantly affects the closed-loop gain. Therefore, obtaining a desired minimum value of phase margin is usually a design requirement.</a:t>
            </a:r>
            <a:endParaRPr lang="en-US" dirty="0"/>
          </a:p>
        </p:txBody>
      </p:sp>
      <p:pic>
        <p:nvPicPr>
          <p:cNvPr id="5" name="Picture 4"/>
          <p:cNvPicPr>
            <a:picLocks noChangeAspect="1"/>
          </p:cNvPicPr>
          <p:nvPr/>
        </p:nvPicPr>
        <p:blipFill>
          <a:blip r:embed="rId2"/>
          <a:stretch>
            <a:fillRect/>
          </a:stretch>
        </p:blipFill>
        <p:spPr>
          <a:xfrm>
            <a:off x="210383" y="2150854"/>
            <a:ext cx="11871854" cy="3614326"/>
          </a:xfrm>
          <a:prstGeom prst="rect">
            <a:avLst/>
          </a:prstGeom>
        </p:spPr>
      </p:pic>
    </p:spTree>
    <p:extLst>
      <p:ext uri="{BB962C8B-B14F-4D97-AF65-F5344CB8AC3E}">
        <p14:creationId xmlns:p14="http://schemas.microsoft.com/office/powerpoint/2010/main" val="224927448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435" y="79182"/>
            <a:ext cx="11987624" cy="6589247"/>
          </a:xfrm>
          <a:prstGeom prst="rect">
            <a:avLst/>
          </a:prstGeom>
        </p:spPr>
      </p:pic>
    </p:spTree>
    <p:extLst>
      <p:ext uri="{BB962C8B-B14F-4D97-AF65-F5344CB8AC3E}">
        <p14:creationId xmlns:p14="http://schemas.microsoft.com/office/powerpoint/2010/main" val="14653960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398941" cy="738846"/>
          </a:xfrm>
        </p:spPr>
        <p:txBody>
          <a:bodyPr/>
          <a:lstStyle/>
          <a:p>
            <a:r>
              <a:rPr lang="en-US" b="1" dirty="0"/>
              <a:t>Simplified Equivalent Circuit</a:t>
            </a:r>
            <a:endParaRPr lang="en-US" dirty="0"/>
          </a:p>
        </p:txBody>
      </p:sp>
      <p:pic>
        <p:nvPicPr>
          <p:cNvPr id="4" name="Content Placeholder 3"/>
          <p:cNvPicPr>
            <a:picLocks noGrp="1" noChangeAspect="1"/>
          </p:cNvPicPr>
          <p:nvPr>
            <p:ph idx="1"/>
          </p:nvPr>
        </p:nvPicPr>
        <p:blipFill>
          <a:blip r:embed="rId2"/>
          <a:stretch>
            <a:fillRect/>
          </a:stretch>
        </p:blipFill>
        <p:spPr>
          <a:xfrm>
            <a:off x="6999804" y="40131"/>
            <a:ext cx="5144195" cy="2836884"/>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51469" y="814693"/>
                <a:ext cx="6405447" cy="1938992"/>
              </a:xfrm>
              <a:prstGeom prst="rect">
                <a:avLst/>
              </a:prstGeom>
            </p:spPr>
            <p:txBody>
              <a:bodyPr wrap="square">
                <a:spAutoFit/>
              </a:bodyPr>
              <a:lstStyle/>
              <a:p>
                <a:r>
                  <a:rPr lang="en-US" sz="2400" b="0" i="0" u="none" strike="noStrike" baseline="0" dirty="0" smtClean="0">
                    <a:latin typeface="TimesNewRoman"/>
                  </a:rPr>
                  <a:t>The uniform –20-dB/decade gain roll-off obtained at frequencies </a:t>
                </a:r>
                <a:r>
                  <a:rPr lang="en-US" sz="2400" b="0" i="1" u="none" strike="noStrike" baseline="0" dirty="0" smtClean="0">
                    <a:latin typeface="TimesNewRoman,Italic"/>
                  </a:rPr>
                  <a:t>f </a:t>
                </a:r>
                <a14:m>
                  <m:oMath xmlns:m="http://schemas.openxmlformats.org/officeDocument/2006/math">
                    <m:r>
                      <a:rPr lang="en-US" sz="2400" b="0" i="1" u="none" strike="noStrike" baseline="0" smtClean="0">
                        <a:latin typeface="Cambria Math" panose="02040503050406030204" pitchFamily="18" charset="0"/>
                        <a:ea typeface="Cambria Math" panose="02040503050406030204" pitchFamily="18" charset="0"/>
                      </a:rPr>
                      <m:t>≫</m:t>
                    </m:r>
                  </m:oMath>
                </a14:m>
                <a:r>
                  <a:rPr lang="en-US" sz="2400" b="0" i="0" u="none" strike="noStrike" baseline="0" dirty="0" smtClean="0">
                    <a:latin typeface="MathematicalPi-One"/>
                  </a:rPr>
                  <a:t> </a:t>
                </a:r>
                <a:r>
                  <a:rPr lang="en-US" sz="2400" b="0" i="1" u="none" strike="noStrike" baseline="0" dirty="0" smtClean="0">
                    <a:latin typeface="TimesNewRoman,Italic"/>
                  </a:rPr>
                  <a:t>f</a:t>
                </a:r>
                <a:r>
                  <a:rPr lang="en-US" sz="1000" b="0" i="1" u="none" strike="noStrike" baseline="0" dirty="0" smtClean="0">
                    <a:latin typeface="TimesNewRoman,Italic"/>
                  </a:rPr>
                  <a:t>P</a:t>
                </a:r>
                <a:r>
                  <a:rPr lang="en-US" sz="1000" b="0" i="0" u="none" strike="noStrike" baseline="0" dirty="0" smtClean="0">
                    <a:latin typeface="TimesNewRoman"/>
                  </a:rPr>
                  <a:t>1 </a:t>
                </a:r>
                <a:r>
                  <a:rPr lang="en-US" sz="2400" b="0" i="0" u="none" strike="noStrike" baseline="0" dirty="0" smtClean="0">
                    <a:latin typeface="TimesNewRoman"/>
                  </a:rPr>
                  <a:t>suggests that at these frequencies, the op amp can be represented by the simplified equivalent circuit shown in Fig. </a:t>
                </a:r>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151469" y="814693"/>
                <a:ext cx="6405447" cy="1938992"/>
              </a:xfrm>
              <a:prstGeom prst="rect">
                <a:avLst/>
              </a:prstGeom>
              <a:blipFill rotWithShape="0">
                <a:blip r:embed="rId3"/>
                <a:stretch>
                  <a:fillRect l="-1522" t="-2201" r="-2474" b="-59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51469" y="3646438"/>
                <a:ext cx="11869545" cy="3108543"/>
              </a:xfrm>
              <a:prstGeom prst="rect">
                <a:avLst/>
              </a:prstGeom>
            </p:spPr>
            <p:txBody>
              <a:bodyPr wrap="square">
                <a:spAutoFit/>
              </a:bodyPr>
              <a:lstStyle/>
              <a:p>
                <a:r>
                  <a:rPr lang="en-US" sz="2800" b="0" i="0" u="none" strike="noStrike" baseline="0" dirty="0" smtClean="0">
                    <a:latin typeface="TimesNewRoman"/>
                  </a:rPr>
                  <a:t>Observe that this attractive simplification is based on the assumption that the gain of the second stage, </a:t>
                </a:r>
                <a14:m>
                  <m:oMath xmlns:m="http://schemas.openxmlformats.org/officeDocument/2006/math">
                    <m:sSub>
                      <m:sSubPr>
                        <m:ctrlPr>
                          <a:rPr lang="en-US" sz="2800" b="0" i="1" u="none" strike="noStrike" baseline="0" smtClean="0">
                            <a:latin typeface="Cambria Math" panose="02040503050406030204" pitchFamily="18" charset="0"/>
                          </a:rPr>
                        </m:ctrlPr>
                      </m:sSubPr>
                      <m:e>
                        <m:r>
                          <a:rPr lang="en-US" sz="2800" b="0" i="1" u="none" strike="noStrike" baseline="0" smtClean="0">
                            <a:latin typeface="Cambria Math" panose="02040503050406030204" pitchFamily="18" charset="0"/>
                          </a:rPr>
                          <m:t>𝐴</m:t>
                        </m:r>
                      </m:e>
                      <m:sub>
                        <m:r>
                          <a:rPr lang="en-US" sz="2800" b="0" i="1" u="none" strike="noStrike" baseline="0" smtClean="0">
                            <a:latin typeface="Cambria Math" panose="02040503050406030204" pitchFamily="18" charset="0"/>
                          </a:rPr>
                          <m:t>2</m:t>
                        </m:r>
                      </m:sub>
                    </m:sSub>
                  </m:oMath>
                </a14:m>
                <a:r>
                  <a:rPr lang="en-US" sz="2800" b="0" i="0" u="none" strike="noStrike" baseline="0" dirty="0" smtClean="0">
                    <a:latin typeface="TimesNewRoman"/>
                  </a:rPr>
                  <a:t>, is large, and hence a virtual ground appears at the input terminal of the second stage. The second stage then effectively acts as an integrator that is fed with the output current signal of the first stage; </a:t>
                </a:r>
                <a:r>
                  <a:rPr lang="en-US" sz="2800" b="0" i="1" u="none" strike="noStrike" baseline="0" dirty="0" smtClean="0">
                    <a:latin typeface="TimesNewRoman,Italic"/>
                  </a:rPr>
                  <a:t>G</a:t>
                </a:r>
                <a:r>
                  <a:rPr lang="en-US" sz="1050" b="0" i="1" u="none" strike="noStrike" baseline="0" dirty="0" smtClean="0">
                    <a:latin typeface="TimesNewRoman,Italic"/>
                  </a:rPr>
                  <a:t>m</a:t>
                </a:r>
                <a:r>
                  <a:rPr lang="en-US" sz="1050" b="0" i="0" u="none" strike="noStrike" baseline="0" dirty="0" smtClean="0">
                    <a:latin typeface="TimesNewRoman"/>
                  </a:rPr>
                  <a:t>1</a:t>
                </a:r>
                <a:r>
                  <a:rPr lang="en-US" sz="2800" b="0" i="1" u="none" strike="noStrike" baseline="0" dirty="0" smtClean="0">
                    <a:latin typeface="TimesNewRoman,Italic"/>
                  </a:rPr>
                  <a:t>V</a:t>
                </a:r>
                <a:r>
                  <a:rPr lang="en-US" sz="1050" b="0" i="1" u="none" strike="noStrike" baseline="0" dirty="0" smtClean="0">
                    <a:latin typeface="TimesNewRoman,Italic"/>
                  </a:rPr>
                  <a:t>id</a:t>
                </a:r>
                <a:r>
                  <a:rPr lang="en-US" sz="2800" b="0" i="0" u="none" strike="noStrike" baseline="0" dirty="0" smtClean="0">
                    <a:latin typeface="TimesNewRoman"/>
                  </a:rPr>
                  <a:t>. Although derived for the CMOS amplifier, this simplified equivalent circuit is general and applies to a variety of two-stage op amps</a:t>
                </a:r>
                <a:endParaRPr lang="en-US" sz="2800" dirty="0"/>
              </a:p>
            </p:txBody>
          </p:sp>
        </mc:Choice>
        <mc:Fallback xmlns="">
          <p:sp>
            <p:nvSpPr>
              <p:cNvPr id="6" name="Rectangle 5"/>
              <p:cNvSpPr>
                <a:spLocks noRot="1" noChangeAspect="1" noMove="1" noResize="1" noEditPoints="1" noAdjustHandles="1" noChangeArrowheads="1" noChangeShapeType="1" noTextEdit="1"/>
              </p:cNvSpPr>
              <p:nvPr/>
            </p:nvSpPr>
            <p:spPr>
              <a:xfrm>
                <a:off x="151469" y="3646438"/>
                <a:ext cx="11869545" cy="3108543"/>
              </a:xfrm>
              <a:prstGeom prst="rect">
                <a:avLst/>
              </a:prstGeom>
              <a:blipFill rotWithShape="0">
                <a:blip r:embed="rId4"/>
                <a:stretch>
                  <a:fillRect l="-1079" t="-1961" r="-1849" b="-4118"/>
                </a:stretch>
              </a:blipFill>
            </p:spPr>
            <p:txBody>
              <a:bodyPr/>
              <a:lstStyle/>
              <a:p>
                <a:r>
                  <a:rPr lang="en-US">
                    <a:noFill/>
                  </a:rPr>
                  <a:t> </a:t>
                </a:r>
              </a:p>
            </p:txBody>
          </p:sp>
        </mc:Fallback>
      </mc:AlternateContent>
    </p:spTree>
    <p:extLst>
      <p:ext uri="{BB962C8B-B14F-4D97-AF65-F5344CB8AC3E}">
        <p14:creationId xmlns:p14="http://schemas.microsoft.com/office/powerpoint/2010/main" val="221567837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243146" cy="783451"/>
          </a:xfrm>
        </p:spPr>
        <p:txBody>
          <a:bodyPr/>
          <a:lstStyle/>
          <a:p>
            <a:r>
              <a:rPr lang="en-US" b="1" dirty="0"/>
              <a:t>Phase Margin</a:t>
            </a:r>
            <a:endParaRPr lang="en-US" dirty="0"/>
          </a:p>
        </p:txBody>
      </p:sp>
      <p:pic>
        <p:nvPicPr>
          <p:cNvPr id="4" name="Picture 3"/>
          <p:cNvPicPr>
            <a:picLocks noChangeAspect="1"/>
          </p:cNvPicPr>
          <p:nvPr/>
        </p:nvPicPr>
        <p:blipFill>
          <a:blip r:embed="rId2"/>
          <a:stretch>
            <a:fillRect/>
          </a:stretch>
        </p:blipFill>
        <p:spPr>
          <a:xfrm>
            <a:off x="4707311" y="141170"/>
            <a:ext cx="7191039" cy="6476417"/>
          </a:xfrm>
          <a:prstGeom prst="rect">
            <a:avLst/>
          </a:prstGeom>
        </p:spPr>
      </p:pic>
      <p:sp>
        <p:nvSpPr>
          <p:cNvPr id="5" name="Rectangle 4"/>
          <p:cNvSpPr/>
          <p:nvPr/>
        </p:nvSpPr>
        <p:spPr>
          <a:xfrm>
            <a:off x="115229" y="1068724"/>
            <a:ext cx="4592082" cy="5632311"/>
          </a:xfrm>
          <a:prstGeom prst="rect">
            <a:avLst/>
          </a:prstGeom>
        </p:spPr>
        <p:txBody>
          <a:bodyPr wrap="square">
            <a:spAutoFit/>
          </a:bodyPr>
          <a:lstStyle/>
          <a:p>
            <a:r>
              <a:rPr lang="en-US" sz="2400" b="0" i="0" u="none" strike="noStrike" baseline="0" dirty="0" smtClean="0">
                <a:latin typeface="TimesNewRoman"/>
              </a:rPr>
              <a:t>The frequency compensation scheme utilized in the two-stage CMOS amplifier is of the pole-splitting type, It provides a dominant low frequency</a:t>
            </a:r>
          </a:p>
          <a:p>
            <a:r>
              <a:rPr lang="en-US" sz="2400" b="0" i="0" u="none" strike="noStrike" baseline="0" dirty="0" smtClean="0">
                <a:latin typeface="TimesNewRoman"/>
              </a:rPr>
              <a:t>pole with frequency </a:t>
            </a:r>
            <a:r>
              <a:rPr lang="en-US" sz="2400" b="0" i="1" u="none" strike="noStrike" baseline="0" dirty="0" smtClean="0">
                <a:latin typeface="TimesNewRoman,Italic"/>
              </a:rPr>
              <a:t>f</a:t>
            </a:r>
            <a:r>
              <a:rPr lang="en-US" sz="1000" b="0" i="1" u="none" strike="noStrike" baseline="0" dirty="0" smtClean="0">
                <a:latin typeface="TimesNewRoman,Italic"/>
              </a:rPr>
              <a:t>P</a:t>
            </a:r>
            <a:r>
              <a:rPr lang="en-US" sz="1000" b="0" i="0" u="none" strike="noStrike" baseline="0" dirty="0" smtClean="0">
                <a:latin typeface="TimesNewRoman"/>
              </a:rPr>
              <a:t>1 </a:t>
            </a:r>
            <a:r>
              <a:rPr lang="en-US" sz="2400" b="0" i="0" u="none" strike="noStrike" baseline="0" dirty="0" smtClean="0">
                <a:latin typeface="TimesNewRoman"/>
              </a:rPr>
              <a:t>and shifts the second pole beyond </a:t>
            </a:r>
            <a:r>
              <a:rPr lang="en-US" sz="2400" b="0" i="1" u="none" strike="noStrike" baseline="0" dirty="0" smtClean="0">
                <a:latin typeface="TimesNewRoman,Italic"/>
              </a:rPr>
              <a:t>f</a:t>
            </a:r>
            <a:r>
              <a:rPr lang="en-US" sz="1000" b="0" i="1" u="none" strike="noStrike" baseline="0" dirty="0" smtClean="0">
                <a:latin typeface="TimesNewRoman,Italic"/>
              </a:rPr>
              <a:t>t</a:t>
            </a:r>
            <a:r>
              <a:rPr lang="en-US" sz="2400" b="0" i="0" u="none" strike="noStrike" baseline="0" dirty="0" smtClean="0">
                <a:latin typeface="TimesNewRoman"/>
              </a:rPr>
              <a:t>.</a:t>
            </a:r>
          </a:p>
          <a:p>
            <a:endParaRPr lang="en-US" sz="2400" b="0" i="0" u="none" strike="noStrike" baseline="0" dirty="0" smtClean="0">
              <a:latin typeface="TimesNewRoman"/>
            </a:endParaRPr>
          </a:p>
          <a:p>
            <a:endParaRPr lang="en-US" sz="2400" dirty="0">
              <a:latin typeface="TimesNewRoman"/>
            </a:endParaRPr>
          </a:p>
          <a:p>
            <a:r>
              <a:rPr lang="en-US" sz="2400" dirty="0" smtClean="0"/>
              <a:t>Note </a:t>
            </a:r>
            <a:r>
              <a:rPr lang="en-US" sz="2400" dirty="0"/>
              <a:t>that at the unity-gain </a:t>
            </a:r>
            <a:r>
              <a:rPr lang="en-US" sz="2400" dirty="0" smtClean="0"/>
              <a:t>frequency </a:t>
            </a:r>
            <a:r>
              <a:rPr lang="en-US" sz="2400" i="1" dirty="0" err="1" smtClean="0"/>
              <a:t>ft</a:t>
            </a:r>
            <a:r>
              <a:rPr lang="en-US" sz="2400" dirty="0"/>
              <a:t>, the phase lag exceeds the 90° caused by the dominant pole at </a:t>
            </a:r>
            <a:r>
              <a:rPr lang="en-US" sz="2400" i="1" dirty="0"/>
              <a:t>fP</a:t>
            </a:r>
            <a:r>
              <a:rPr lang="en-US" sz="2400" dirty="0"/>
              <a:t>1. This so-called excess </a:t>
            </a:r>
            <a:r>
              <a:rPr lang="en-US" sz="2400" dirty="0" smtClean="0"/>
              <a:t>phase shift </a:t>
            </a:r>
            <a:r>
              <a:rPr lang="en-US" sz="2400" dirty="0"/>
              <a:t>is due to the second pole</a:t>
            </a:r>
          </a:p>
        </p:txBody>
      </p:sp>
    </p:spTree>
    <p:extLst>
      <p:ext uri="{BB962C8B-B14F-4D97-AF65-F5344CB8AC3E}">
        <p14:creationId xmlns:p14="http://schemas.microsoft.com/office/powerpoint/2010/main" val="29763332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901" y="135040"/>
            <a:ext cx="11182175" cy="6722960"/>
          </a:xfrm>
          <a:prstGeom prst="rect">
            <a:avLst/>
          </a:prstGeom>
        </p:spPr>
      </p:pic>
    </p:spTree>
    <p:extLst>
      <p:ext uri="{BB962C8B-B14F-4D97-AF65-F5344CB8AC3E}">
        <p14:creationId xmlns:p14="http://schemas.microsoft.com/office/powerpoint/2010/main" val="410538552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8727" y="0"/>
            <a:ext cx="11953801" cy="3066585"/>
          </a:xfrm>
          <a:prstGeom prst="rect">
            <a:avLst/>
          </a:prstGeom>
        </p:spPr>
      </p:pic>
    </p:spTree>
    <p:extLst>
      <p:ext uri="{BB962C8B-B14F-4D97-AF65-F5344CB8AC3E}">
        <p14:creationId xmlns:p14="http://schemas.microsoft.com/office/powerpoint/2010/main" val="2653645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1238"/>
          <a:stretch/>
        </p:blipFill>
        <p:spPr>
          <a:xfrm>
            <a:off x="45273" y="88730"/>
            <a:ext cx="6383953" cy="6367823"/>
          </a:xfrm>
          <a:prstGeom prst="rect">
            <a:avLst/>
          </a:prstGeom>
        </p:spPr>
      </p:pic>
      <p:pic>
        <p:nvPicPr>
          <p:cNvPr id="5" name="Picture 4"/>
          <p:cNvPicPr>
            <a:picLocks noChangeAspect="1"/>
          </p:cNvPicPr>
          <p:nvPr/>
        </p:nvPicPr>
        <p:blipFill>
          <a:blip r:embed="rId3"/>
          <a:stretch>
            <a:fillRect/>
          </a:stretch>
        </p:blipFill>
        <p:spPr>
          <a:xfrm>
            <a:off x="7490560" y="2441660"/>
            <a:ext cx="4535952" cy="1290992"/>
          </a:xfrm>
          <a:prstGeom prst="rect">
            <a:avLst/>
          </a:prstGeom>
        </p:spPr>
      </p:pic>
      <p:pic>
        <p:nvPicPr>
          <p:cNvPr id="6" name="Picture 5"/>
          <p:cNvPicPr>
            <a:picLocks noChangeAspect="1"/>
          </p:cNvPicPr>
          <p:nvPr/>
        </p:nvPicPr>
        <p:blipFill>
          <a:blip r:embed="rId4"/>
          <a:stretch>
            <a:fillRect/>
          </a:stretch>
        </p:blipFill>
        <p:spPr>
          <a:xfrm>
            <a:off x="7492508" y="4215185"/>
            <a:ext cx="4545141" cy="2241369"/>
          </a:xfrm>
          <a:prstGeom prst="rect">
            <a:avLst/>
          </a:prstGeom>
        </p:spPr>
      </p:pic>
      <p:pic>
        <p:nvPicPr>
          <p:cNvPr id="7" name="Picture 6"/>
          <p:cNvPicPr>
            <a:picLocks noChangeAspect="1"/>
          </p:cNvPicPr>
          <p:nvPr/>
        </p:nvPicPr>
        <p:blipFill rotWithShape="1">
          <a:blip r:embed="rId2"/>
          <a:srcRect b="71738"/>
          <a:stretch/>
        </p:blipFill>
        <p:spPr>
          <a:xfrm>
            <a:off x="6418409" y="88731"/>
            <a:ext cx="5587737" cy="2130362"/>
          </a:xfrm>
          <a:prstGeom prst="rect">
            <a:avLst/>
          </a:prstGeom>
        </p:spPr>
      </p:pic>
    </p:spTree>
    <p:extLst>
      <p:ext uri="{BB962C8B-B14F-4D97-AF65-F5344CB8AC3E}">
        <p14:creationId xmlns:p14="http://schemas.microsoft.com/office/powerpoint/2010/main" val="23450540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622288" cy="627334"/>
          </a:xfrm>
        </p:spPr>
        <p:txBody>
          <a:bodyPr>
            <a:normAutofit fontScale="90000"/>
          </a:bodyPr>
          <a:lstStyle/>
          <a:p>
            <a:r>
              <a:rPr lang="en-US" b="1" dirty="0"/>
              <a:t>12.1.6 Slew Rate</a:t>
            </a:r>
            <a:endParaRPr lang="en-US" dirty="0"/>
          </a:p>
        </p:txBody>
      </p:sp>
      <p:sp>
        <p:nvSpPr>
          <p:cNvPr id="4" name="Rectangle 1"/>
          <p:cNvSpPr>
            <a:spLocks noChangeArrowheads="1"/>
          </p:cNvSpPr>
          <p:nvPr/>
        </p:nvSpPr>
        <p:spPr bwMode="auto">
          <a:xfrm>
            <a:off x="0" y="882758"/>
            <a:ext cx="1148018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chemeClr val="tx1"/>
                </a:solidFill>
                <a:effectLst/>
                <a:latin typeface="Arial" panose="020B0604020202020204" pitchFamily="34" charset="0"/>
              </a:rPr>
              <a:t>One common characteristic of an op-amp is the Slew-Rate. It tells how fast the op-amp can charge a capacitor at its output and its a measure of its driving power. That, of course, depends on the value of the capacitive load and its ability to provide current. </a:t>
            </a:r>
          </a:p>
        </p:txBody>
      </p:sp>
      <p:pic>
        <p:nvPicPr>
          <p:cNvPr id="5" name="Picture 4"/>
          <p:cNvPicPr>
            <a:picLocks noChangeAspect="1"/>
          </p:cNvPicPr>
          <p:nvPr/>
        </p:nvPicPr>
        <p:blipFill>
          <a:blip r:embed="rId2"/>
          <a:stretch>
            <a:fillRect/>
          </a:stretch>
        </p:blipFill>
        <p:spPr>
          <a:xfrm>
            <a:off x="615939" y="3170850"/>
            <a:ext cx="1790721" cy="955102"/>
          </a:xfrm>
          <a:prstGeom prst="rect">
            <a:avLst/>
          </a:prstGeom>
        </p:spPr>
      </p:pic>
      <p:pic>
        <p:nvPicPr>
          <p:cNvPr id="6" name="Picture 5"/>
          <p:cNvPicPr>
            <a:picLocks noChangeAspect="1"/>
          </p:cNvPicPr>
          <p:nvPr/>
        </p:nvPicPr>
        <p:blipFill>
          <a:blip r:embed="rId3"/>
          <a:stretch>
            <a:fillRect/>
          </a:stretch>
        </p:blipFill>
        <p:spPr>
          <a:xfrm>
            <a:off x="7300959" y="3410196"/>
            <a:ext cx="3087341" cy="2812185"/>
          </a:xfrm>
          <a:prstGeom prst="rect">
            <a:avLst/>
          </a:prstGeom>
        </p:spPr>
      </p:pic>
    </p:spTree>
    <p:extLst>
      <p:ext uri="{BB962C8B-B14F-4D97-AF65-F5344CB8AC3E}">
        <p14:creationId xmlns:p14="http://schemas.microsoft.com/office/powerpoint/2010/main" val="16753499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12366"/>
            <a:ext cx="12130538" cy="1080813"/>
          </a:xfrm>
          <a:prstGeom prst="rect">
            <a:avLst/>
          </a:prstGeom>
        </p:spPr>
      </p:pic>
      <p:pic>
        <p:nvPicPr>
          <p:cNvPr id="5" name="Picture 4"/>
          <p:cNvPicPr>
            <a:picLocks noChangeAspect="1"/>
          </p:cNvPicPr>
          <p:nvPr/>
        </p:nvPicPr>
        <p:blipFill>
          <a:blip r:embed="rId3"/>
          <a:stretch>
            <a:fillRect/>
          </a:stretch>
        </p:blipFill>
        <p:spPr>
          <a:xfrm>
            <a:off x="768915" y="1533544"/>
            <a:ext cx="7527591" cy="5148541"/>
          </a:xfrm>
          <a:prstGeom prst="rect">
            <a:avLst/>
          </a:prstGeom>
        </p:spPr>
      </p:pic>
    </p:spTree>
    <p:extLst>
      <p:ext uri="{BB962C8B-B14F-4D97-AF65-F5344CB8AC3E}">
        <p14:creationId xmlns:p14="http://schemas.microsoft.com/office/powerpoint/2010/main" val="39051990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25" y="2884991"/>
            <a:ext cx="11719775" cy="1051390"/>
          </a:xfrm>
          <a:solidFill>
            <a:schemeClr val="tx1"/>
          </a:solidFill>
        </p:spPr>
        <p:txBody>
          <a:bodyPr>
            <a:noAutofit/>
          </a:bodyPr>
          <a:lstStyle/>
          <a:p>
            <a:pPr marL="0" indent="0">
              <a:buNone/>
            </a:pPr>
            <a:r>
              <a:rPr lang="en-US" sz="7200" b="1" dirty="0" smtClean="0">
                <a:solidFill>
                  <a:schemeClr val="bg1"/>
                </a:solidFill>
                <a:latin typeface="Arial Black" panose="020B0A04020102020204" pitchFamily="34" charset="0"/>
              </a:rPr>
              <a:t>Folded  </a:t>
            </a:r>
            <a:r>
              <a:rPr lang="en-US" sz="7200" b="1" dirty="0">
                <a:solidFill>
                  <a:schemeClr val="bg1"/>
                </a:solidFill>
                <a:latin typeface="Arial Black" panose="020B0A04020102020204" pitchFamily="34" charset="0"/>
              </a:rPr>
              <a:t>CMOS Op Amp</a:t>
            </a:r>
            <a:endParaRPr lang="en-US" sz="7200" dirty="0">
              <a:solidFill>
                <a:schemeClr val="bg1"/>
              </a:solidFill>
              <a:latin typeface="Arial Black" panose="020B0A04020102020204" pitchFamily="34" charset="0"/>
            </a:endParaRPr>
          </a:p>
        </p:txBody>
      </p:sp>
      <p:sp>
        <p:nvSpPr>
          <p:cNvPr id="4" name="Title 3"/>
          <p:cNvSpPr>
            <a:spLocks noGrp="1"/>
          </p:cNvSpPr>
          <p:nvPr>
            <p:ph type="title"/>
          </p:nvPr>
        </p:nvSpPr>
        <p:spPr>
          <a:xfrm>
            <a:off x="167425" y="120427"/>
            <a:ext cx="2896673" cy="1325563"/>
          </a:xfrm>
          <a:solidFill>
            <a:schemeClr val="tx1"/>
          </a:solidFill>
        </p:spPr>
        <p:txBody>
          <a:bodyPr>
            <a:normAutofit/>
          </a:bodyPr>
          <a:lstStyle/>
          <a:p>
            <a:r>
              <a:rPr lang="en-US" sz="5400" dirty="0" smtClean="0">
                <a:solidFill>
                  <a:schemeClr val="bg1"/>
                </a:solidFill>
                <a:latin typeface="Arial Black" panose="020B0A04020102020204" pitchFamily="34" charset="0"/>
              </a:rPr>
              <a:t>Part -II</a:t>
            </a:r>
            <a:endParaRPr lang="en-US" sz="54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7332094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P AMP slew rate and DC input - Amplifiers forum - Amplifiers - TI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2" y="391887"/>
            <a:ext cx="10355380" cy="615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736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839" y="365125"/>
            <a:ext cx="11664175" cy="727695"/>
          </a:xfrm>
          <a:solidFill>
            <a:schemeClr val="tx1"/>
          </a:solidFill>
        </p:spPr>
        <p:txBody>
          <a:bodyPr>
            <a:normAutofit fontScale="90000"/>
          </a:bodyPr>
          <a:lstStyle/>
          <a:p>
            <a:r>
              <a:rPr lang="en-US" b="1" dirty="0">
                <a:solidFill>
                  <a:schemeClr val="bg1"/>
                </a:solidFill>
                <a:latin typeface="Arial Black" panose="020B0A04020102020204" pitchFamily="34" charset="0"/>
              </a:rPr>
              <a:t>12.2 The Folded-</a:t>
            </a:r>
            <a:r>
              <a:rPr lang="en-US" b="1" dirty="0" err="1">
                <a:solidFill>
                  <a:schemeClr val="bg1"/>
                </a:solidFill>
                <a:latin typeface="Arial Black" panose="020B0A04020102020204" pitchFamily="34" charset="0"/>
              </a:rPr>
              <a:t>Cascode</a:t>
            </a:r>
            <a:r>
              <a:rPr lang="en-US" b="1" dirty="0">
                <a:solidFill>
                  <a:schemeClr val="bg1"/>
                </a:solidFill>
                <a:latin typeface="Arial Black" panose="020B0A04020102020204" pitchFamily="34" charset="0"/>
              </a:rPr>
              <a:t> CMOS Op Amp</a:t>
            </a:r>
            <a:endParaRPr lang="en-US" dirty="0">
              <a:solidFill>
                <a:schemeClr val="bg1"/>
              </a:solidFill>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401443" y="1137422"/>
            <a:ext cx="7922844" cy="5687121"/>
          </a:xfrm>
          <a:prstGeom prst="rect">
            <a:avLst/>
          </a:prstGeom>
        </p:spPr>
      </p:pic>
      <p:pic>
        <p:nvPicPr>
          <p:cNvPr id="3" name="Picture 2"/>
          <p:cNvPicPr>
            <a:picLocks noChangeAspect="1"/>
          </p:cNvPicPr>
          <p:nvPr/>
        </p:nvPicPr>
        <p:blipFill>
          <a:blip r:embed="rId3"/>
          <a:stretch>
            <a:fillRect/>
          </a:stretch>
        </p:blipFill>
        <p:spPr>
          <a:xfrm>
            <a:off x="8824479" y="1755644"/>
            <a:ext cx="2948151" cy="3730756"/>
          </a:xfrm>
          <a:prstGeom prst="rect">
            <a:avLst/>
          </a:prstGeom>
        </p:spPr>
      </p:pic>
    </p:spTree>
    <p:extLst>
      <p:ext uri="{BB962C8B-B14F-4D97-AF65-F5344CB8AC3E}">
        <p14:creationId xmlns:p14="http://schemas.microsoft.com/office/powerpoint/2010/main" val="31195311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8530" y="-1"/>
            <a:ext cx="8258924" cy="6776695"/>
          </a:xfrm>
          <a:prstGeom prst="rect">
            <a:avLst/>
          </a:prstGeom>
        </p:spPr>
      </p:pic>
    </p:spTree>
    <p:extLst>
      <p:ext uri="{BB962C8B-B14F-4D97-AF65-F5344CB8AC3E}">
        <p14:creationId xmlns:p14="http://schemas.microsoft.com/office/powerpoint/2010/main" val="137150002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522" y="3916955"/>
            <a:ext cx="10292765" cy="873051"/>
          </a:xfrm>
          <a:prstGeom prst="rect">
            <a:avLst/>
          </a:prstGeom>
        </p:spPr>
      </p:pic>
      <p:pic>
        <p:nvPicPr>
          <p:cNvPr id="5" name="Picture 4"/>
          <p:cNvPicPr>
            <a:picLocks noChangeAspect="1"/>
          </p:cNvPicPr>
          <p:nvPr/>
        </p:nvPicPr>
        <p:blipFill>
          <a:blip r:embed="rId3"/>
          <a:stretch>
            <a:fillRect/>
          </a:stretch>
        </p:blipFill>
        <p:spPr>
          <a:xfrm>
            <a:off x="66522" y="215560"/>
            <a:ext cx="3812964" cy="707901"/>
          </a:xfrm>
          <a:prstGeom prst="rect">
            <a:avLst/>
          </a:prstGeom>
        </p:spPr>
      </p:pic>
      <p:pic>
        <p:nvPicPr>
          <p:cNvPr id="6" name="Picture 5"/>
          <p:cNvPicPr>
            <a:picLocks noChangeAspect="1"/>
          </p:cNvPicPr>
          <p:nvPr/>
        </p:nvPicPr>
        <p:blipFill>
          <a:blip r:embed="rId4"/>
          <a:stretch>
            <a:fillRect/>
          </a:stretch>
        </p:blipFill>
        <p:spPr>
          <a:xfrm>
            <a:off x="8636836" y="215560"/>
            <a:ext cx="3109453" cy="878189"/>
          </a:xfrm>
          <a:prstGeom prst="rect">
            <a:avLst/>
          </a:prstGeom>
        </p:spPr>
      </p:pic>
      <p:pic>
        <p:nvPicPr>
          <p:cNvPr id="7" name="Picture 6"/>
          <p:cNvPicPr>
            <a:picLocks noChangeAspect="1"/>
          </p:cNvPicPr>
          <p:nvPr/>
        </p:nvPicPr>
        <p:blipFill>
          <a:blip r:embed="rId5"/>
          <a:stretch>
            <a:fillRect/>
          </a:stretch>
        </p:blipFill>
        <p:spPr>
          <a:xfrm>
            <a:off x="152380" y="1266468"/>
            <a:ext cx="2414097" cy="507165"/>
          </a:xfrm>
          <a:prstGeom prst="rect">
            <a:avLst/>
          </a:prstGeom>
        </p:spPr>
      </p:pic>
      <p:pic>
        <p:nvPicPr>
          <p:cNvPr id="9" name="Picture 8"/>
          <p:cNvPicPr>
            <a:picLocks noChangeAspect="1"/>
          </p:cNvPicPr>
          <p:nvPr/>
        </p:nvPicPr>
        <p:blipFill>
          <a:blip r:embed="rId6"/>
          <a:stretch>
            <a:fillRect/>
          </a:stretch>
        </p:blipFill>
        <p:spPr>
          <a:xfrm>
            <a:off x="3607396" y="1168413"/>
            <a:ext cx="3738046" cy="691375"/>
          </a:xfrm>
          <a:prstGeom prst="rect">
            <a:avLst/>
          </a:prstGeom>
        </p:spPr>
      </p:pic>
      <p:pic>
        <p:nvPicPr>
          <p:cNvPr id="10" name="Picture 9"/>
          <p:cNvPicPr>
            <a:picLocks noChangeAspect="1"/>
          </p:cNvPicPr>
          <p:nvPr/>
        </p:nvPicPr>
        <p:blipFill>
          <a:blip r:embed="rId7"/>
          <a:stretch>
            <a:fillRect/>
          </a:stretch>
        </p:blipFill>
        <p:spPr>
          <a:xfrm>
            <a:off x="9392951" y="1382705"/>
            <a:ext cx="2505831" cy="477083"/>
          </a:xfrm>
          <a:prstGeom prst="rect">
            <a:avLst/>
          </a:prstGeom>
        </p:spPr>
      </p:pic>
      <p:pic>
        <p:nvPicPr>
          <p:cNvPr id="11" name="Picture 10"/>
          <p:cNvPicPr>
            <a:picLocks noChangeAspect="1"/>
          </p:cNvPicPr>
          <p:nvPr/>
        </p:nvPicPr>
        <p:blipFill>
          <a:blip r:embed="rId8"/>
          <a:stretch>
            <a:fillRect/>
          </a:stretch>
        </p:blipFill>
        <p:spPr>
          <a:xfrm>
            <a:off x="66522" y="2424946"/>
            <a:ext cx="6547052" cy="694634"/>
          </a:xfrm>
          <a:prstGeom prst="rect">
            <a:avLst/>
          </a:prstGeom>
        </p:spPr>
      </p:pic>
      <p:pic>
        <p:nvPicPr>
          <p:cNvPr id="12" name="Picture 11"/>
          <p:cNvPicPr>
            <a:picLocks noChangeAspect="1"/>
          </p:cNvPicPr>
          <p:nvPr/>
        </p:nvPicPr>
        <p:blipFill>
          <a:blip r:embed="rId9"/>
          <a:stretch>
            <a:fillRect/>
          </a:stretch>
        </p:blipFill>
        <p:spPr>
          <a:xfrm>
            <a:off x="9070370" y="2405826"/>
            <a:ext cx="2242383" cy="578710"/>
          </a:xfrm>
          <a:prstGeom prst="rect">
            <a:avLst/>
          </a:prstGeom>
        </p:spPr>
      </p:pic>
      <p:pic>
        <p:nvPicPr>
          <p:cNvPr id="13" name="Picture 12"/>
          <p:cNvPicPr>
            <a:picLocks noChangeAspect="1"/>
          </p:cNvPicPr>
          <p:nvPr/>
        </p:nvPicPr>
        <p:blipFill>
          <a:blip r:embed="rId10"/>
          <a:stretch>
            <a:fillRect/>
          </a:stretch>
        </p:blipFill>
        <p:spPr>
          <a:xfrm>
            <a:off x="3985141" y="5613273"/>
            <a:ext cx="2982555" cy="744075"/>
          </a:xfrm>
          <a:prstGeom prst="rect">
            <a:avLst/>
          </a:prstGeom>
        </p:spPr>
      </p:pic>
    </p:spTree>
    <p:extLst>
      <p:ext uri="{BB962C8B-B14F-4D97-AF65-F5344CB8AC3E}">
        <p14:creationId xmlns:p14="http://schemas.microsoft.com/office/powerpoint/2010/main" val="11004834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8621" y="151522"/>
            <a:ext cx="11902975" cy="3015423"/>
          </a:xfrm>
          <a:prstGeom prst="rect">
            <a:avLst/>
          </a:prstGeom>
        </p:spPr>
      </p:pic>
    </p:spTree>
    <p:extLst>
      <p:ext uri="{BB962C8B-B14F-4D97-AF65-F5344CB8AC3E}">
        <p14:creationId xmlns:p14="http://schemas.microsoft.com/office/powerpoint/2010/main" val="32450348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3378" y="2375430"/>
            <a:ext cx="9144000" cy="2387600"/>
          </a:xfrm>
        </p:spPr>
        <p:txBody>
          <a:bodyPr/>
          <a:lstStyle/>
          <a:p>
            <a:r>
              <a:rPr lang="en-US" dirty="0" smtClean="0">
                <a:latin typeface="Arial Black" panose="020B0A04020102020204" pitchFamily="34" charset="0"/>
              </a:rPr>
              <a:t>Summary Of CMOS OP-AMP</a:t>
            </a:r>
            <a:endParaRPr lang="en-US" dirty="0">
              <a:latin typeface="Arial Black" panose="020B0A04020102020204" pitchFamily="34" charset="0"/>
            </a:endParaRPr>
          </a:p>
        </p:txBody>
      </p:sp>
    </p:spTree>
    <p:extLst>
      <p:ext uri="{BB962C8B-B14F-4D97-AF65-F5344CB8AC3E}">
        <p14:creationId xmlns:p14="http://schemas.microsoft.com/office/powerpoint/2010/main" val="284433240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98592"/>
            <a:ext cx="10934164" cy="6724663"/>
          </a:xfrm>
          <a:prstGeom prst="rect">
            <a:avLst/>
          </a:prstGeom>
        </p:spPr>
      </p:pic>
    </p:spTree>
    <p:extLst>
      <p:ext uri="{BB962C8B-B14F-4D97-AF65-F5344CB8AC3E}">
        <p14:creationId xmlns:p14="http://schemas.microsoft.com/office/powerpoint/2010/main" val="37982752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971" y="109592"/>
            <a:ext cx="11024315" cy="6748408"/>
          </a:xfrm>
          <a:prstGeom prst="rect">
            <a:avLst/>
          </a:prstGeom>
        </p:spPr>
      </p:pic>
    </p:spTree>
    <p:extLst>
      <p:ext uri="{BB962C8B-B14F-4D97-AF65-F5344CB8AC3E}">
        <p14:creationId xmlns:p14="http://schemas.microsoft.com/office/powerpoint/2010/main" val="66768371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0483" y="0"/>
            <a:ext cx="10923540" cy="6658377"/>
          </a:xfrm>
          <a:prstGeom prst="rect">
            <a:avLst/>
          </a:prstGeom>
        </p:spPr>
      </p:pic>
    </p:spTree>
    <p:extLst>
      <p:ext uri="{BB962C8B-B14F-4D97-AF65-F5344CB8AC3E}">
        <p14:creationId xmlns:p14="http://schemas.microsoft.com/office/powerpoint/2010/main" val="315007471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932" y="1243674"/>
            <a:ext cx="11514667" cy="4093428"/>
          </a:xfrm>
          <a:prstGeom prst="rect">
            <a:avLst/>
          </a:prstGeom>
        </p:spPr>
        <p:txBody>
          <a:bodyPr wrap="square">
            <a:spAutoFit/>
          </a:bodyPr>
          <a:lstStyle/>
          <a:p>
            <a:r>
              <a:rPr lang="en-US" sz="2400" b="0" i="0" u="none" strike="noStrike" baseline="0" dirty="0" smtClean="0">
                <a:solidFill>
                  <a:srgbClr val="000000"/>
                </a:solidFill>
                <a:latin typeface="Times" panose="02020603050405020304" pitchFamily="18" charset="0"/>
              </a:rPr>
              <a:t>Most CMOS op amps are designed to operate as part of a VLSI circuit and thus are required to drive only small capacitive loads. Therefore, most do not have a low-output- resistance stage.</a:t>
            </a:r>
          </a:p>
          <a:p>
            <a:endParaRPr lang="en-US" sz="2400" b="0" i="0" u="none" strike="noStrike" baseline="0" dirty="0" smtClean="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There are basically two approaches to the design of CMOS op amps: a two-stage configuration and a single stage topology utilizing the folded-</a:t>
            </a:r>
            <a:r>
              <a:rPr lang="en-US" sz="2400" b="0" i="0" u="none" strike="noStrike" baseline="0" dirty="0" err="1" smtClean="0">
                <a:solidFill>
                  <a:srgbClr val="000000"/>
                </a:solidFill>
                <a:latin typeface="Times" panose="02020603050405020304" pitchFamily="18" charset="0"/>
              </a:rPr>
              <a:t>cascode</a:t>
            </a:r>
            <a:r>
              <a:rPr lang="en-US" sz="2400" b="0" i="0" u="none" strike="noStrike" baseline="0" dirty="0" smtClean="0">
                <a:solidFill>
                  <a:srgbClr val="000000"/>
                </a:solidFill>
                <a:latin typeface="Times" panose="02020603050405020304" pitchFamily="18" charset="0"/>
              </a:rPr>
              <a:t> circuit. </a:t>
            </a:r>
          </a:p>
          <a:p>
            <a:endParaRPr lang="en-US" sz="2000" dirty="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In the two-stage CMOS op amp, approximately equal gains are realized in the two stages.</a:t>
            </a:r>
          </a:p>
          <a:p>
            <a:endParaRPr lang="en-US" sz="2400" b="0" i="0" u="none" strike="noStrike" baseline="0" dirty="0" smtClean="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The threshold mismatch </a:t>
            </a:r>
            <a:r>
              <a:rPr lang="en-US" sz="2400" b="0" i="0" u="none" strike="noStrike" baseline="0" dirty="0" smtClean="0">
                <a:solidFill>
                  <a:srgbClr val="000000"/>
                </a:solidFill>
                <a:latin typeface="Calibri" panose="020F0502020204030204" pitchFamily="34" charset="0"/>
              </a:rPr>
              <a:t>∆</a:t>
            </a:r>
            <a:r>
              <a:rPr lang="en-US" sz="2400" b="0" i="1" u="none" strike="noStrike" baseline="0" dirty="0" err="1" smtClean="0">
                <a:solidFill>
                  <a:srgbClr val="000000"/>
                </a:solidFill>
                <a:latin typeface="TimesNewRoman,Italic"/>
              </a:rPr>
              <a:t>V</a:t>
            </a:r>
            <a:r>
              <a:rPr lang="en-US" sz="1000" b="0" i="1" u="none" strike="noStrike" baseline="0" dirty="0" err="1" smtClean="0">
                <a:solidFill>
                  <a:srgbClr val="000000"/>
                </a:solidFill>
                <a:latin typeface="TimesNewRoman,Italic"/>
              </a:rPr>
              <a:t>t</a:t>
            </a:r>
            <a:r>
              <a:rPr lang="en-US" sz="1000" b="0" i="1" u="none" strike="noStrike" baseline="0" dirty="0" smtClean="0">
                <a:solidFill>
                  <a:srgbClr val="000000"/>
                </a:solidFill>
                <a:latin typeface="TimesNewRoman,Italic"/>
              </a:rPr>
              <a:t> </a:t>
            </a:r>
            <a:r>
              <a:rPr lang="en-US" sz="2400" b="0" i="0" u="none" strike="noStrike" baseline="0" dirty="0" smtClean="0">
                <a:solidFill>
                  <a:srgbClr val="000000"/>
                </a:solidFill>
                <a:latin typeface="Times" panose="02020603050405020304" pitchFamily="18" charset="0"/>
              </a:rPr>
              <a:t>together with the low </a:t>
            </a:r>
            <a:r>
              <a:rPr lang="en-US" sz="2400" b="0" i="0" u="none" strike="noStrike" baseline="0" dirty="0" err="1" smtClean="0">
                <a:solidFill>
                  <a:srgbClr val="000000"/>
                </a:solidFill>
                <a:latin typeface="Times" panose="02020603050405020304" pitchFamily="18" charset="0"/>
              </a:rPr>
              <a:t>transconductance</a:t>
            </a:r>
            <a:r>
              <a:rPr lang="en-US" sz="2400" b="0" i="0" u="none" strike="noStrike" baseline="0" dirty="0" smtClean="0">
                <a:solidFill>
                  <a:srgbClr val="000000"/>
                </a:solidFill>
                <a:latin typeface="Times" panose="02020603050405020304" pitchFamily="18" charset="0"/>
              </a:rPr>
              <a:t> of the input stage result in a larger input offset voltage for CMOS op amps than for bipolar units.</a:t>
            </a:r>
            <a:endParaRPr lang="en-US" sz="2400" dirty="0"/>
          </a:p>
        </p:txBody>
      </p:sp>
    </p:spTree>
    <p:extLst>
      <p:ext uri="{BB962C8B-B14F-4D97-AF65-F5344CB8AC3E}">
        <p14:creationId xmlns:p14="http://schemas.microsoft.com/office/powerpoint/2010/main" val="112525268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56" y="1443841"/>
            <a:ext cx="11559822" cy="4524315"/>
          </a:xfrm>
          <a:prstGeom prst="rect">
            <a:avLst/>
          </a:prstGeom>
        </p:spPr>
        <p:txBody>
          <a:bodyPr wrap="square">
            <a:spAutoFit/>
          </a:bodyPr>
          <a:lstStyle/>
          <a:p>
            <a:r>
              <a:rPr lang="en-US" sz="2400" b="0" i="0" u="none" strike="noStrike" baseline="0" dirty="0" smtClean="0">
                <a:solidFill>
                  <a:srgbClr val="000000"/>
                </a:solidFill>
                <a:latin typeface="Times" panose="02020603050405020304" pitchFamily="18" charset="0"/>
              </a:rPr>
              <a:t>Miller compensation is employed in the two-stage CMOS op amp, but a series resistor is required to place the transmission zero at either </a:t>
            </a:r>
            <a:r>
              <a:rPr lang="en-US" sz="2400" b="0" i="1" u="none" strike="noStrike" baseline="0" dirty="0" smtClean="0">
                <a:solidFill>
                  <a:srgbClr val="000000"/>
                </a:solidFill>
                <a:latin typeface="TimesNewRoman,Italic"/>
              </a:rPr>
              <a:t>s </a:t>
            </a:r>
            <a:r>
              <a:rPr lang="en-US" sz="2400" b="0" i="0" u="none" strike="noStrike" baseline="0" dirty="0" smtClean="0">
                <a:solidFill>
                  <a:srgbClr val="000000"/>
                </a:solidFill>
                <a:latin typeface="Symbol" panose="05050102010706020507" pitchFamily="18" charset="2"/>
              </a:rPr>
              <a:t>= </a:t>
            </a:r>
            <a:r>
              <a:rPr lang="en-US" sz="2400" b="0" i="0" u="none" strike="noStrike" baseline="0" dirty="0" smtClean="0">
                <a:solidFill>
                  <a:srgbClr val="000000"/>
                </a:solidFill>
                <a:latin typeface="Calibri" panose="020F0502020204030204" pitchFamily="34" charset="0"/>
              </a:rPr>
              <a:t>∞</a:t>
            </a:r>
            <a:r>
              <a:rPr lang="en-US" sz="2400" b="0" i="0" u="none" strike="noStrike" baseline="0" dirty="0" smtClean="0">
                <a:solidFill>
                  <a:srgbClr val="000000"/>
                </a:solidFill>
                <a:latin typeface="Symbol" panose="05050102010706020507" pitchFamily="18" charset="2"/>
              </a:rPr>
              <a:t> </a:t>
            </a:r>
            <a:r>
              <a:rPr lang="en-US" sz="2400" b="0" i="0" u="none" strike="noStrike" baseline="0" dirty="0" smtClean="0">
                <a:solidFill>
                  <a:srgbClr val="000000"/>
                </a:solidFill>
                <a:latin typeface="Times" panose="02020603050405020304" pitchFamily="18" charset="0"/>
              </a:rPr>
              <a:t>or on the negative real axis.</a:t>
            </a:r>
          </a:p>
          <a:p>
            <a:endParaRPr lang="en-US" sz="2400" b="0" i="0" u="none" strike="noStrike" baseline="0" dirty="0" smtClean="0">
              <a:solidFill>
                <a:srgbClr val="000000"/>
              </a:solidFill>
              <a:latin typeface="Times" panose="02020603050405020304" pitchFamily="18" charset="0"/>
            </a:endParaRPr>
          </a:p>
          <a:p>
            <a:r>
              <a:rPr lang="en-US" sz="2000" b="0" i="0" u="none" strike="noStrike" baseline="0" dirty="0" smtClean="0">
                <a:solidFill>
                  <a:srgbClr val="00FFFF"/>
                </a:solidFill>
                <a:latin typeface="Wingdings" panose="05000000000000000000" pitchFamily="2" charset="2"/>
              </a:rPr>
              <a:t>􀂄 </a:t>
            </a:r>
            <a:r>
              <a:rPr lang="en-US" sz="2400" b="0" i="0" u="none" strike="noStrike" baseline="0" dirty="0" smtClean="0">
                <a:solidFill>
                  <a:srgbClr val="000000"/>
                </a:solidFill>
                <a:latin typeface="Times" panose="02020603050405020304" pitchFamily="18" charset="0"/>
              </a:rPr>
              <a:t>CMOS op amps have higher slew rates than their bipolar counterparts with comparable </a:t>
            </a:r>
            <a:r>
              <a:rPr lang="en-US" sz="2400" b="0" i="1" u="none" strike="noStrike" baseline="0" dirty="0" smtClean="0">
                <a:solidFill>
                  <a:srgbClr val="000000"/>
                </a:solidFill>
                <a:latin typeface="TimesNewRoman,Italic"/>
              </a:rPr>
              <a:t>f </a:t>
            </a:r>
            <a:r>
              <a:rPr lang="en-US" sz="1000" b="0" i="1" u="none" strike="noStrike" baseline="0" dirty="0" smtClean="0">
                <a:solidFill>
                  <a:srgbClr val="000000"/>
                </a:solidFill>
                <a:latin typeface="TimesNewRoman,Italic"/>
              </a:rPr>
              <a:t>t </a:t>
            </a:r>
            <a:r>
              <a:rPr lang="en-US" sz="2400" b="0" i="0" u="none" strike="noStrike" baseline="0" dirty="0" smtClean="0">
                <a:solidFill>
                  <a:srgbClr val="000000"/>
                </a:solidFill>
                <a:latin typeface="Times" panose="02020603050405020304" pitchFamily="18" charset="0"/>
              </a:rPr>
              <a:t>values.</a:t>
            </a:r>
          </a:p>
          <a:p>
            <a:endParaRPr lang="en-US" sz="2400" dirty="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 </a:t>
            </a:r>
            <a:r>
              <a:rPr lang="en-US" sz="2000" b="0" i="0" u="none" strike="noStrike" baseline="0" dirty="0" smtClean="0">
                <a:solidFill>
                  <a:srgbClr val="00FFFF"/>
                </a:solidFill>
                <a:latin typeface="Wingdings" panose="05000000000000000000" pitchFamily="2" charset="2"/>
              </a:rPr>
              <a:t>􀂄 </a:t>
            </a:r>
            <a:r>
              <a:rPr lang="en-US" sz="2400" b="0" i="0" u="none" strike="noStrike" baseline="0" dirty="0" smtClean="0">
                <a:solidFill>
                  <a:srgbClr val="000000"/>
                </a:solidFill>
                <a:latin typeface="Times" panose="02020603050405020304" pitchFamily="18" charset="0"/>
              </a:rPr>
              <a:t>Use of the </a:t>
            </a:r>
            <a:r>
              <a:rPr lang="en-US" sz="2400" b="0" i="0" u="none" strike="noStrike" baseline="0" dirty="0" err="1" smtClean="0">
                <a:solidFill>
                  <a:srgbClr val="000000"/>
                </a:solidFill>
                <a:latin typeface="Times" panose="02020603050405020304" pitchFamily="18" charset="0"/>
              </a:rPr>
              <a:t>cascode</a:t>
            </a:r>
            <a:r>
              <a:rPr lang="en-US" sz="2400" b="0" i="0" u="none" strike="noStrike" baseline="0" dirty="0" smtClean="0">
                <a:solidFill>
                  <a:srgbClr val="000000"/>
                </a:solidFill>
                <a:latin typeface="Times" panose="02020603050405020304" pitchFamily="18" charset="0"/>
              </a:rPr>
              <a:t> configuration increases the gain of a CMOS amplifier stage by about two orders of magnitude, thus making possible a single-stage op amp.</a:t>
            </a:r>
          </a:p>
          <a:p>
            <a:endParaRPr lang="en-US" sz="2400" b="0" i="0" u="none" strike="noStrike" baseline="0" dirty="0" smtClean="0">
              <a:solidFill>
                <a:srgbClr val="000000"/>
              </a:solidFill>
              <a:latin typeface="Times" panose="02020603050405020304" pitchFamily="18" charset="0"/>
            </a:endParaRPr>
          </a:p>
          <a:p>
            <a:r>
              <a:rPr lang="en-US" sz="2000" b="0" i="0" u="none" strike="noStrike" baseline="0" dirty="0" smtClean="0">
                <a:solidFill>
                  <a:srgbClr val="00FFFF"/>
                </a:solidFill>
                <a:latin typeface="Wingdings" panose="05000000000000000000" pitchFamily="2" charset="2"/>
              </a:rPr>
              <a:t>􀂄 </a:t>
            </a:r>
            <a:r>
              <a:rPr lang="en-US" sz="2400" b="0" i="0" u="none" strike="noStrike" baseline="0" dirty="0" smtClean="0">
                <a:solidFill>
                  <a:srgbClr val="000000"/>
                </a:solidFill>
                <a:latin typeface="Times" panose="02020603050405020304" pitchFamily="18" charset="0"/>
              </a:rPr>
              <a:t>The dominant pole of the folded-</a:t>
            </a:r>
            <a:r>
              <a:rPr lang="en-US" sz="2400" b="0" i="0" u="none" strike="noStrike" baseline="0" dirty="0" err="1" smtClean="0">
                <a:solidFill>
                  <a:srgbClr val="000000"/>
                </a:solidFill>
                <a:latin typeface="Times" panose="02020603050405020304" pitchFamily="18" charset="0"/>
              </a:rPr>
              <a:t>cascode</a:t>
            </a:r>
            <a:r>
              <a:rPr lang="en-US" sz="2400" b="0" i="0" u="none" strike="noStrike" baseline="0" dirty="0" smtClean="0">
                <a:solidFill>
                  <a:srgbClr val="000000"/>
                </a:solidFill>
                <a:latin typeface="Times" panose="02020603050405020304" pitchFamily="18" charset="0"/>
              </a:rPr>
              <a:t> op amp is determined by the total capacitance at the output node, </a:t>
            </a:r>
            <a:r>
              <a:rPr lang="en-US" sz="2400" b="0" i="1" u="none" strike="noStrike" baseline="0" dirty="0" smtClean="0">
                <a:solidFill>
                  <a:srgbClr val="000000"/>
                </a:solidFill>
                <a:latin typeface="TimesNewRoman,Italic"/>
              </a:rPr>
              <a:t>C</a:t>
            </a:r>
            <a:r>
              <a:rPr lang="en-US" sz="1000" b="0" i="1" u="none" strike="noStrike" baseline="0" dirty="0" smtClean="0">
                <a:solidFill>
                  <a:srgbClr val="000000"/>
                </a:solidFill>
                <a:latin typeface="TimesNewRoman,Italic"/>
              </a:rPr>
              <a:t>L</a:t>
            </a:r>
            <a:r>
              <a:rPr lang="en-US" sz="2400" b="0" i="0" u="none" strike="noStrike" baseline="0" dirty="0" smtClean="0">
                <a:solidFill>
                  <a:srgbClr val="000000"/>
                </a:solidFill>
                <a:latin typeface="Times" panose="02020603050405020304" pitchFamily="18" charset="0"/>
              </a:rPr>
              <a:t>.</a:t>
            </a:r>
          </a:p>
          <a:p>
            <a:r>
              <a:rPr lang="en-US" sz="2400" b="0" i="0" u="none" strike="noStrike" baseline="0" dirty="0" smtClean="0">
                <a:solidFill>
                  <a:srgbClr val="000000"/>
                </a:solidFill>
                <a:latin typeface="Times" panose="02020603050405020304" pitchFamily="18" charset="0"/>
              </a:rPr>
              <a:t>Increasing </a:t>
            </a:r>
            <a:r>
              <a:rPr lang="en-US" sz="2400" b="0" i="1" u="none" strike="noStrike" baseline="0" dirty="0" smtClean="0">
                <a:solidFill>
                  <a:srgbClr val="000000"/>
                </a:solidFill>
                <a:latin typeface="TimesNewRoman,Italic"/>
              </a:rPr>
              <a:t>C</a:t>
            </a:r>
            <a:r>
              <a:rPr lang="en-US" sz="1000" b="0" i="1" u="none" strike="noStrike" baseline="0" dirty="0" smtClean="0">
                <a:solidFill>
                  <a:srgbClr val="000000"/>
                </a:solidFill>
                <a:latin typeface="TimesNewRoman,Italic"/>
              </a:rPr>
              <a:t>L </a:t>
            </a:r>
            <a:r>
              <a:rPr lang="en-US" sz="2400" b="0" i="0" u="none" strike="noStrike" baseline="0" dirty="0" smtClean="0">
                <a:solidFill>
                  <a:srgbClr val="000000"/>
                </a:solidFill>
                <a:latin typeface="Times" panose="02020603050405020304" pitchFamily="18" charset="0"/>
              </a:rPr>
              <a:t>improves the phase margin at the expense of reducing the bandwidth.</a:t>
            </a:r>
            <a:endParaRPr lang="en-US" sz="2400" dirty="0"/>
          </a:p>
        </p:txBody>
      </p:sp>
    </p:spTree>
    <p:extLst>
      <p:ext uri="{BB962C8B-B14F-4D97-AF65-F5344CB8AC3E}">
        <p14:creationId xmlns:p14="http://schemas.microsoft.com/office/powerpoint/2010/main" val="3952766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nptel.ac.in/courses/117107094/lecturers/lecture_5/images/fig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578" y="533290"/>
            <a:ext cx="10177879" cy="62538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12889" y="156993"/>
            <a:ext cx="8744755" cy="523220"/>
          </a:xfrm>
          <a:prstGeom prst="rect">
            <a:avLst/>
          </a:prstGeom>
          <a:solidFill>
            <a:schemeClr val="tx1"/>
          </a:solidFill>
        </p:spPr>
        <p:txBody>
          <a:bodyPr wrap="square" rtlCol="0">
            <a:spAutoFit/>
          </a:bodyPr>
          <a:lstStyle/>
          <a:p>
            <a:r>
              <a:rPr lang="en-US" sz="2800" b="1" dirty="0" smtClean="0">
                <a:solidFill>
                  <a:schemeClr val="bg1"/>
                </a:solidFill>
                <a:latin typeface="Arial Black" panose="020B0A04020102020204" pitchFamily="34" charset="0"/>
              </a:rPr>
              <a:t>Conceptual Circuit Diagram of BJT Op-amp</a:t>
            </a:r>
            <a:endParaRPr lang="en-US" sz="28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50852864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3886" y="1215603"/>
            <a:ext cx="11706578" cy="3046988"/>
          </a:xfrm>
          <a:prstGeom prst="rect">
            <a:avLst/>
          </a:prstGeom>
        </p:spPr>
        <p:txBody>
          <a:bodyPr wrap="square">
            <a:spAutoFit/>
          </a:bodyPr>
          <a:lstStyle/>
          <a:p>
            <a:r>
              <a:rPr lang="en-US" sz="2400" b="0" i="0" u="none" strike="noStrike" baseline="0" dirty="0" smtClean="0">
                <a:solidFill>
                  <a:srgbClr val="000000"/>
                </a:solidFill>
                <a:latin typeface="Times" panose="02020603050405020304" pitchFamily="18" charset="0"/>
              </a:rPr>
              <a:t>By using two complementary input differential pairs in parallel, the input common-mode range can be extended to equal the entire power-supply voltage, providing so called rail-to-rail operation at the input.</a:t>
            </a:r>
          </a:p>
          <a:p>
            <a:endParaRPr lang="en-US" sz="2400" dirty="0">
              <a:solidFill>
                <a:srgbClr val="000000"/>
              </a:solidFill>
              <a:latin typeface="Times" panose="02020603050405020304" pitchFamily="18" charset="0"/>
            </a:endParaRPr>
          </a:p>
          <a:p>
            <a:endParaRPr lang="en-US" sz="2400" b="0" i="0" u="none" strike="noStrike" baseline="0" dirty="0" smtClean="0">
              <a:solidFill>
                <a:srgbClr val="000000"/>
              </a:solidFill>
              <a:latin typeface="Times" panose="02020603050405020304" pitchFamily="18" charset="0"/>
            </a:endParaRPr>
          </a:p>
          <a:p>
            <a:endParaRPr lang="en-US" sz="2400" b="0" i="0" u="none" strike="noStrike" baseline="0" dirty="0" smtClean="0">
              <a:solidFill>
                <a:srgbClr val="000000"/>
              </a:solidFill>
              <a:latin typeface="Times" panose="02020603050405020304" pitchFamily="18" charset="0"/>
            </a:endParaRPr>
          </a:p>
          <a:p>
            <a:r>
              <a:rPr lang="en-US" sz="2000" b="0" i="0" u="none" strike="noStrike" baseline="0" dirty="0" smtClean="0">
                <a:solidFill>
                  <a:srgbClr val="00FFFF"/>
                </a:solidFill>
                <a:latin typeface="Wingdings" panose="05000000000000000000" pitchFamily="2" charset="2"/>
              </a:rPr>
              <a:t>􀂄 </a:t>
            </a:r>
            <a:r>
              <a:rPr lang="en-US" sz="2400" b="0" i="0" u="none" strike="noStrike" baseline="0" dirty="0" smtClean="0">
                <a:solidFill>
                  <a:srgbClr val="000000"/>
                </a:solidFill>
                <a:latin typeface="Times" panose="02020603050405020304" pitchFamily="18" charset="0"/>
              </a:rPr>
              <a:t>The output voltage swing of the folded-</a:t>
            </a:r>
            <a:r>
              <a:rPr lang="en-US" sz="2400" b="0" i="0" u="none" strike="noStrike" baseline="0" dirty="0" err="1" smtClean="0">
                <a:solidFill>
                  <a:srgbClr val="000000"/>
                </a:solidFill>
                <a:latin typeface="Times" panose="02020603050405020304" pitchFamily="18" charset="0"/>
              </a:rPr>
              <a:t>cascode</a:t>
            </a:r>
            <a:r>
              <a:rPr lang="en-US" sz="2400" b="0" i="0" u="none" strike="noStrike" baseline="0" dirty="0" smtClean="0">
                <a:solidFill>
                  <a:srgbClr val="000000"/>
                </a:solidFill>
                <a:latin typeface="Times" panose="02020603050405020304" pitchFamily="18" charset="0"/>
              </a:rPr>
              <a:t> op amp can be extended by utilizing a wide-swing current mirror in place of the </a:t>
            </a:r>
            <a:r>
              <a:rPr lang="en-US" sz="2400" b="0" i="0" u="none" strike="noStrike" baseline="0" dirty="0" err="1" smtClean="0">
                <a:solidFill>
                  <a:srgbClr val="000000"/>
                </a:solidFill>
                <a:latin typeface="Times" panose="02020603050405020304" pitchFamily="18" charset="0"/>
              </a:rPr>
              <a:t>cascode</a:t>
            </a:r>
            <a:r>
              <a:rPr lang="en-US" sz="2400" b="0" i="0" u="none" strike="noStrike" baseline="0" dirty="0" smtClean="0">
                <a:solidFill>
                  <a:srgbClr val="000000"/>
                </a:solidFill>
                <a:latin typeface="Times" panose="02020603050405020304" pitchFamily="18" charset="0"/>
              </a:rPr>
              <a:t> mirror.</a:t>
            </a:r>
            <a:endParaRPr lang="en-US" sz="2400" dirty="0"/>
          </a:p>
        </p:txBody>
      </p:sp>
    </p:spTree>
    <p:extLst>
      <p:ext uri="{BB962C8B-B14F-4D97-AF65-F5344CB8AC3E}">
        <p14:creationId xmlns:p14="http://schemas.microsoft.com/office/powerpoint/2010/main" val="63717632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571" y="113203"/>
            <a:ext cx="8229600" cy="6744797"/>
          </a:xfrm>
          <a:prstGeom prst="rect">
            <a:avLst/>
          </a:prstGeom>
        </p:spPr>
      </p:pic>
      <p:sp>
        <p:nvSpPr>
          <p:cNvPr id="2" name="Rectangle 1"/>
          <p:cNvSpPr/>
          <p:nvPr/>
        </p:nvSpPr>
        <p:spPr>
          <a:xfrm>
            <a:off x="8342171" y="721217"/>
            <a:ext cx="3480635" cy="524170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This is how you can develop power supplies for the operational amplifier for your FYPs</a:t>
            </a:r>
            <a:endParaRPr lang="en-US" sz="3200" b="1" dirty="0"/>
          </a:p>
        </p:txBody>
      </p:sp>
    </p:spTree>
    <p:extLst>
      <p:ext uri="{BB962C8B-B14F-4D97-AF65-F5344CB8AC3E}">
        <p14:creationId xmlns:p14="http://schemas.microsoft.com/office/powerpoint/2010/main" val="136795473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pPr>
              <a:defRPr/>
            </a:pPr>
            <a:fld id="{C5F34A43-CF14-4EC0-BDB2-0D0F64552084}" type="slidenum">
              <a:rPr lang="en-US" altLang="en-US"/>
              <a:pPr>
                <a:defRPr/>
              </a:pPr>
              <a:t>142</a:t>
            </a:fld>
            <a:endParaRPr lang="en-US" altLang="en-US"/>
          </a:p>
        </p:txBody>
      </p:sp>
      <p:sp>
        <p:nvSpPr>
          <p:cNvPr id="281604" name="Rectangle 2"/>
          <p:cNvSpPr>
            <a:spLocks noGrp="1" noChangeArrowheads="1"/>
          </p:cNvSpPr>
          <p:nvPr>
            <p:ph type="title"/>
          </p:nvPr>
        </p:nvSpPr>
        <p:spPr>
          <a:xfrm>
            <a:off x="762000" y="22024"/>
            <a:ext cx="10515600" cy="700088"/>
          </a:xfrm>
        </p:spPr>
        <p:txBody>
          <a:bodyPr/>
          <a:lstStyle/>
          <a:p>
            <a:pPr algn="ctr" eaLnBrk="1" hangingPunct="1"/>
            <a:r>
              <a:rPr lang="en-US" altLang="en-US" dirty="0" smtClean="0"/>
              <a:t>Breaking the Loop Example III</a:t>
            </a:r>
          </a:p>
        </p:txBody>
      </p:sp>
      <p:pic>
        <p:nvPicPr>
          <p:cNvPr id="28160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52772"/>
          <a:stretch/>
        </p:blipFill>
        <p:spPr bwMode="auto">
          <a:xfrm>
            <a:off x="6065948" y="1065213"/>
            <a:ext cx="3382851" cy="28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81606" name="Object 5"/>
          <p:cNvGraphicFramePr>
            <a:graphicFrameLocks noChangeAspect="1"/>
          </p:cNvGraphicFramePr>
          <p:nvPr/>
        </p:nvGraphicFramePr>
        <p:xfrm>
          <a:off x="6019800" y="3270250"/>
          <a:ext cx="152400" cy="317500"/>
        </p:xfrm>
        <a:graphic>
          <a:graphicData uri="http://schemas.openxmlformats.org/presentationml/2006/ole">
            <mc:AlternateContent xmlns:mc="http://schemas.openxmlformats.org/markup-compatibility/2006">
              <mc:Choice xmlns:v="urn:schemas-microsoft-com:vml" Requires="v">
                <p:oleObj spid="_x0000_s1118" name="Equation" r:id="rId4" imgW="152268" imgH="317225" progId="Equation.3">
                  <p:embed/>
                </p:oleObj>
              </mc:Choice>
              <mc:Fallback>
                <p:oleObj name="Equation" r:id="rId4" imgW="152268" imgH="3172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3270250"/>
                        <a:ext cx="152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1607" name="Group 8"/>
          <p:cNvGrpSpPr>
            <a:grpSpLocks/>
          </p:cNvGrpSpPr>
          <p:nvPr/>
        </p:nvGrpSpPr>
        <p:grpSpPr bwMode="auto">
          <a:xfrm>
            <a:off x="3505200" y="3886200"/>
            <a:ext cx="5486400" cy="2743200"/>
            <a:chOff x="984" y="2256"/>
            <a:chExt cx="3600" cy="2064"/>
          </a:xfrm>
        </p:grpSpPr>
        <p:sp>
          <p:nvSpPr>
            <p:cNvPr id="281608" name="AutoShape 7"/>
            <p:cNvSpPr>
              <a:spLocks noChangeArrowheads="1"/>
            </p:cNvSpPr>
            <p:nvPr/>
          </p:nvSpPr>
          <p:spPr bwMode="auto">
            <a:xfrm>
              <a:off x="984" y="2256"/>
              <a:ext cx="3600" cy="206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1609" name="Object 6"/>
            <p:cNvGraphicFramePr>
              <a:graphicFrameLocks noChangeAspect="1"/>
            </p:cNvGraphicFramePr>
            <p:nvPr/>
          </p:nvGraphicFramePr>
          <p:xfrm>
            <a:off x="1056" y="2320"/>
            <a:ext cx="3504" cy="1953"/>
          </p:xfrm>
          <a:graphic>
            <a:graphicData uri="http://schemas.openxmlformats.org/presentationml/2006/ole">
              <mc:AlternateContent xmlns:mc="http://schemas.openxmlformats.org/markup-compatibility/2006">
                <mc:Choice xmlns:v="urn:schemas-microsoft-com:vml" Requires="v">
                  <p:oleObj spid="_x0000_s1119" name="Equation" r:id="rId6" imgW="3873500" imgH="2159000" progId="Equation.3">
                    <p:embed/>
                  </p:oleObj>
                </mc:Choice>
                <mc:Fallback>
                  <p:oleObj name="Equation" r:id="rId6" imgW="3873500" imgH="2159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2320"/>
                          <a:ext cx="3504" cy="19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10"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52952"/>
          <a:stretch/>
        </p:blipFill>
        <p:spPr bwMode="auto">
          <a:xfrm>
            <a:off x="407831" y="997983"/>
            <a:ext cx="3369972" cy="282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91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1605"/>
                                        </p:tgtEl>
                                        <p:attrNameLst>
                                          <p:attrName>style.visibility</p:attrName>
                                        </p:attrNameLst>
                                      </p:cBhvr>
                                      <p:to>
                                        <p:strVal val="visible"/>
                                      </p:to>
                                    </p:set>
                                    <p:animEffect transition="in" filter="wipe(down)">
                                      <p:cBhvr>
                                        <p:cTn id="7" dur="500"/>
                                        <p:tgtEl>
                                          <p:spTgt spid="2816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1607"/>
                                        </p:tgtEl>
                                        <p:attrNameLst>
                                          <p:attrName>style.visibility</p:attrName>
                                        </p:attrNameLst>
                                      </p:cBhvr>
                                      <p:to>
                                        <p:strVal val="visible"/>
                                      </p:to>
                                    </p:set>
                                    <p:animEffect transition="in" filter="wipe(down)">
                                      <p:cBhvr>
                                        <p:cTn id="12" dur="500"/>
                                        <p:tgtEl>
                                          <p:spTgt spid="2816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1"/>
          </p:nvPr>
        </p:nvSpPr>
        <p:spPr/>
        <p:txBody>
          <a:bodyPr/>
          <a:lstStyle/>
          <a:p>
            <a:pPr>
              <a:defRPr/>
            </a:pPr>
            <a:fld id="{B9E4ECB7-08A2-43F3-B6FF-79C7717494E1}" type="slidenum">
              <a:rPr lang="en-US" altLang="en-US"/>
              <a:pPr>
                <a:defRPr/>
              </a:pPr>
              <a:t>143</a:t>
            </a:fld>
            <a:endParaRPr lang="en-US" altLang="en-US"/>
          </a:p>
        </p:txBody>
      </p:sp>
      <p:sp>
        <p:nvSpPr>
          <p:cNvPr id="282628" name="Rectangle 2"/>
          <p:cNvSpPr>
            <a:spLocks noGrp="1" noChangeArrowheads="1"/>
          </p:cNvSpPr>
          <p:nvPr>
            <p:ph type="title"/>
          </p:nvPr>
        </p:nvSpPr>
        <p:spPr>
          <a:xfrm>
            <a:off x="838200" y="0"/>
            <a:ext cx="10515600" cy="630238"/>
          </a:xfrm>
        </p:spPr>
        <p:txBody>
          <a:bodyPr>
            <a:normAutofit fontScale="90000"/>
          </a:bodyPr>
          <a:lstStyle/>
          <a:p>
            <a:pPr algn="ctr" eaLnBrk="1" hangingPunct="1"/>
            <a:r>
              <a:rPr lang="en-US" altLang="en-US" dirty="0" smtClean="0"/>
              <a:t>Feedback Factor Example III</a:t>
            </a:r>
          </a:p>
        </p:txBody>
      </p:sp>
      <p:grpSp>
        <p:nvGrpSpPr>
          <p:cNvPr id="282629" name="Group 12"/>
          <p:cNvGrpSpPr>
            <a:grpSpLocks/>
          </p:cNvGrpSpPr>
          <p:nvPr/>
        </p:nvGrpSpPr>
        <p:grpSpPr bwMode="auto">
          <a:xfrm>
            <a:off x="2209800" y="1066800"/>
            <a:ext cx="6934200" cy="2971800"/>
            <a:chOff x="432" y="672"/>
            <a:chExt cx="4368" cy="1872"/>
          </a:xfrm>
        </p:grpSpPr>
        <p:pic>
          <p:nvPicPr>
            <p:cNvPr id="2826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672"/>
              <a:ext cx="2735"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2634" name="Rectangle 5"/>
            <p:cNvSpPr>
              <a:spLocks noChangeArrowheads="1"/>
            </p:cNvSpPr>
            <p:nvPr/>
          </p:nvSpPr>
          <p:spPr bwMode="auto">
            <a:xfrm>
              <a:off x="1504" y="1762"/>
              <a:ext cx="591" cy="449"/>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82635" name="AutoShape 6"/>
            <p:cNvSpPr>
              <a:spLocks noChangeArrowheads="1"/>
            </p:cNvSpPr>
            <p:nvPr/>
          </p:nvSpPr>
          <p:spPr bwMode="auto">
            <a:xfrm>
              <a:off x="2884" y="1506"/>
              <a:ext cx="474" cy="204"/>
            </a:xfrm>
            <a:custGeom>
              <a:avLst/>
              <a:gdLst>
                <a:gd name="T0" fmla="*/ 356 w 21600"/>
                <a:gd name="T1" fmla="*/ 0 h 21600"/>
                <a:gd name="T2" fmla="*/ 0 w 21600"/>
                <a:gd name="T3" fmla="*/ 102 h 21600"/>
                <a:gd name="T4" fmla="*/ 356 w 21600"/>
                <a:gd name="T5" fmla="*/ 204 h 21600"/>
                <a:gd name="T6" fmla="*/ 474 w 21600"/>
                <a:gd name="T7" fmla="*/ 102 h 21600"/>
                <a:gd name="T8" fmla="*/ 17694720 60000 65536"/>
                <a:gd name="T9" fmla="*/ 11796480 60000 65536"/>
                <a:gd name="T10" fmla="*/ 5898240 60000 65536"/>
                <a:gd name="T11" fmla="*/ 0 60000 65536"/>
                <a:gd name="T12" fmla="*/ 3372 w 21600"/>
                <a:gd name="T13" fmla="*/ 5400 h 21600"/>
                <a:gd name="T14" fmla="*/ 18911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28263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9" y="1217"/>
              <a:ext cx="1391"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2630" name="Group 11"/>
          <p:cNvGrpSpPr>
            <a:grpSpLocks/>
          </p:cNvGrpSpPr>
          <p:nvPr/>
        </p:nvGrpSpPr>
        <p:grpSpPr bwMode="auto">
          <a:xfrm>
            <a:off x="3810000" y="3581400"/>
            <a:ext cx="5029200" cy="3124200"/>
            <a:chOff x="1536" y="2112"/>
            <a:chExt cx="3168" cy="2208"/>
          </a:xfrm>
        </p:grpSpPr>
        <p:sp>
          <p:nvSpPr>
            <p:cNvPr id="282631" name="AutoShape 10"/>
            <p:cNvSpPr>
              <a:spLocks noChangeArrowheads="1"/>
            </p:cNvSpPr>
            <p:nvPr/>
          </p:nvSpPr>
          <p:spPr bwMode="auto">
            <a:xfrm>
              <a:off x="1536" y="2112"/>
              <a:ext cx="3168" cy="220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2632" name="Object 8"/>
            <p:cNvGraphicFramePr>
              <a:graphicFrameLocks noChangeAspect="1"/>
            </p:cNvGraphicFramePr>
            <p:nvPr/>
          </p:nvGraphicFramePr>
          <p:xfrm>
            <a:off x="1632" y="2180"/>
            <a:ext cx="3072" cy="2140"/>
          </p:xfrm>
          <a:graphic>
            <a:graphicData uri="http://schemas.openxmlformats.org/presentationml/2006/ole">
              <mc:AlternateContent xmlns:mc="http://schemas.openxmlformats.org/markup-compatibility/2006">
                <mc:Choice xmlns:v="urn:schemas-microsoft-com:vml" Requires="v">
                  <p:oleObj spid="_x0000_s2096" name="Equation" r:id="rId5" imgW="3683000" imgH="2565400" progId="Equation.3">
                    <p:embed/>
                  </p:oleObj>
                </mc:Choice>
                <mc:Fallback>
                  <p:oleObj name="Equation" r:id="rId5" imgW="3683000" imgH="2565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2180"/>
                          <a:ext cx="3072" cy="2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32830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2630"/>
                                        </p:tgtEl>
                                        <p:attrNameLst>
                                          <p:attrName>style.visibility</p:attrName>
                                        </p:attrNameLst>
                                      </p:cBhvr>
                                      <p:to>
                                        <p:strVal val="visible"/>
                                      </p:to>
                                    </p:set>
                                    <p:animEffect transition="in" filter="wipe(down)">
                                      <p:cBhvr>
                                        <p:cTn id="7" dur="500"/>
                                        <p:tgtEl>
                                          <p:spTgt spid="282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pPr>
              <a:defRPr/>
            </a:pPr>
            <a:fld id="{1B1B003E-D6C6-47D8-B74F-564024FB6956}" type="slidenum">
              <a:rPr lang="en-US" altLang="en-US"/>
              <a:pPr>
                <a:defRPr/>
              </a:pPr>
              <a:t>144</a:t>
            </a:fld>
            <a:endParaRPr lang="en-US" altLang="en-US"/>
          </a:p>
        </p:txBody>
      </p:sp>
      <p:sp>
        <p:nvSpPr>
          <p:cNvPr id="283652" name="Rectangle 2"/>
          <p:cNvSpPr>
            <a:spLocks noGrp="1" noChangeArrowheads="1"/>
          </p:cNvSpPr>
          <p:nvPr>
            <p:ph type="title"/>
          </p:nvPr>
        </p:nvSpPr>
        <p:spPr>
          <a:xfrm>
            <a:off x="838200" y="0"/>
            <a:ext cx="10515600" cy="609601"/>
          </a:xfrm>
        </p:spPr>
        <p:txBody>
          <a:bodyPr>
            <a:normAutofit fontScale="90000"/>
          </a:bodyPr>
          <a:lstStyle/>
          <a:p>
            <a:pPr algn="ctr" eaLnBrk="1" hangingPunct="1"/>
            <a:r>
              <a:rPr lang="en-US" altLang="en-US" dirty="0" smtClean="0"/>
              <a:t>Breaking the Loop Example IV </a:t>
            </a:r>
          </a:p>
        </p:txBody>
      </p:sp>
      <p:pic>
        <p:nvPicPr>
          <p:cNvPr id="2836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300" y="1219201"/>
            <a:ext cx="9144000" cy="268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3654" name="Group 8"/>
          <p:cNvGrpSpPr>
            <a:grpSpLocks/>
          </p:cNvGrpSpPr>
          <p:nvPr/>
        </p:nvGrpSpPr>
        <p:grpSpPr bwMode="auto">
          <a:xfrm>
            <a:off x="3733801" y="3962400"/>
            <a:ext cx="4918075" cy="2514600"/>
            <a:chOff x="1056" y="2496"/>
            <a:chExt cx="3098" cy="1584"/>
          </a:xfrm>
        </p:grpSpPr>
        <p:sp>
          <p:nvSpPr>
            <p:cNvPr id="283655" name="AutoShape 7"/>
            <p:cNvSpPr>
              <a:spLocks noChangeArrowheads="1"/>
            </p:cNvSpPr>
            <p:nvPr/>
          </p:nvSpPr>
          <p:spPr bwMode="auto">
            <a:xfrm>
              <a:off x="1056" y="2496"/>
              <a:ext cx="3072" cy="15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3656" name="Object 6"/>
            <p:cNvGraphicFramePr>
              <a:graphicFrameLocks noChangeAspect="1"/>
            </p:cNvGraphicFramePr>
            <p:nvPr/>
          </p:nvGraphicFramePr>
          <p:xfrm>
            <a:off x="1079" y="2560"/>
            <a:ext cx="3075" cy="1519"/>
          </p:xfrm>
          <a:graphic>
            <a:graphicData uri="http://schemas.openxmlformats.org/presentationml/2006/ole">
              <mc:AlternateContent xmlns:mc="http://schemas.openxmlformats.org/markup-compatibility/2006">
                <mc:Choice xmlns:v="urn:schemas-microsoft-com:vml" Requires="v">
                  <p:oleObj spid="_x0000_s3120" name="Equation" r:id="rId4" imgW="3060700" imgH="1511300" progId="Equation.3">
                    <p:embed/>
                  </p:oleObj>
                </mc:Choice>
                <mc:Fallback>
                  <p:oleObj name="Equation" r:id="rId4" imgW="3060700" imgH="151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 y="2560"/>
                          <a:ext cx="3075" cy="1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9106352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a:spLocks noGrp="1"/>
          </p:cNvSpPr>
          <p:nvPr>
            <p:ph type="sldNum" sz="quarter" idx="11"/>
          </p:nvPr>
        </p:nvSpPr>
        <p:spPr/>
        <p:txBody>
          <a:bodyPr/>
          <a:lstStyle/>
          <a:p>
            <a:pPr>
              <a:defRPr/>
            </a:pPr>
            <a:fld id="{ACA0977D-7BDC-4983-A651-FEC50CE87EE6}" type="slidenum">
              <a:rPr lang="en-US" altLang="en-US"/>
              <a:pPr>
                <a:defRPr/>
              </a:pPr>
              <a:t>145</a:t>
            </a:fld>
            <a:endParaRPr lang="en-US" altLang="en-US"/>
          </a:p>
        </p:txBody>
      </p:sp>
      <p:grpSp>
        <p:nvGrpSpPr>
          <p:cNvPr id="284676" name="Group 20"/>
          <p:cNvGrpSpPr>
            <a:grpSpLocks/>
          </p:cNvGrpSpPr>
          <p:nvPr/>
        </p:nvGrpSpPr>
        <p:grpSpPr bwMode="auto">
          <a:xfrm>
            <a:off x="2667000" y="4495800"/>
            <a:ext cx="7162800" cy="1905000"/>
            <a:chOff x="239" y="2882"/>
            <a:chExt cx="4849" cy="1438"/>
          </a:xfrm>
        </p:grpSpPr>
        <p:sp>
          <p:nvSpPr>
            <p:cNvPr id="284687" name="AutoShape 16"/>
            <p:cNvSpPr>
              <a:spLocks noChangeArrowheads="1"/>
            </p:cNvSpPr>
            <p:nvPr/>
          </p:nvSpPr>
          <p:spPr bwMode="auto">
            <a:xfrm>
              <a:off x="239" y="2882"/>
              <a:ext cx="4848" cy="143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4688" name="Object 11"/>
            <p:cNvGraphicFramePr>
              <a:graphicFrameLocks noChangeAspect="1"/>
            </p:cNvGraphicFramePr>
            <p:nvPr/>
          </p:nvGraphicFramePr>
          <p:xfrm>
            <a:off x="287" y="2913"/>
            <a:ext cx="4801" cy="1407"/>
          </p:xfrm>
          <a:graphic>
            <a:graphicData uri="http://schemas.openxmlformats.org/presentationml/2006/ole">
              <mc:AlternateContent xmlns:mc="http://schemas.openxmlformats.org/markup-compatibility/2006">
                <mc:Choice xmlns:v="urn:schemas-microsoft-com:vml" Requires="v">
                  <p:oleObj spid="_x0000_s4190" name="Equation" r:id="rId3" imgW="5372100" imgH="1574800" progId="Equation.3">
                    <p:embed/>
                  </p:oleObj>
                </mc:Choice>
                <mc:Fallback>
                  <p:oleObj name="Equation" r:id="rId3" imgW="5372100" imgH="1574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 y="2913"/>
                          <a:ext cx="4801" cy="1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84677" name="Rectangle 2"/>
          <p:cNvSpPr>
            <a:spLocks noGrp="1" noChangeArrowheads="1"/>
          </p:cNvSpPr>
          <p:nvPr>
            <p:ph type="title"/>
          </p:nvPr>
        </p:nvSpPr>
        <p:spPr>
          <a:xfrm>
            <a:off x="820737" y="65883"/>
            <a:ext cx="10515600" cy="769937"/>
          </a:xfrm>
        </p:spPr>
        <p:txBody>
          <a:bodyPr/>
          <a:lstStyle/>
          <a:p>
            <a:pPr algn="ctr" eaLnBrk="1" hangingPunct="1"/>
            <a:r>
              <a:rPr lang="en-US" altLang="en-US" dirty="0" smtClean="0"/>
              <a:t>Feedback Factor Example IV</a:t>
            </a:r>
          </a:p>
        </p:txBody>
      </p:sp>
      <p:graphicFrame>
        <p:nvGraphicFramePr>
          <p:cNvPr id="284678" name="Object 9"/>
          <p:cNvGraphicFramePr>
            <a:graphicFrameLocks noChangeAspect="1"/>
          </p:cNvGraphicFramePr>
          <p:nvPr/>
        </p:nvGraphicFramePr>
        <p:xfrm>
          <a:off x="5638800" y="3270250"/>
          <a:ext cx="914400" cy="317500"/>
        </p:xfrm>
        <a:graphic>
          <a:graphicData uri="http://schemas.openxmlformats.org/presentationml/2006/ole">
            <mc:AlternateContent xmlns:mc="http://schemas.openxmlformats.org/markup-compatibility/2006">
              <mc:Choice xmlns:v="urn:schemas-microsoft-com:vml" Requires="v">
                <p:oleObj spid="_x0000_s4191" name="Equation" r:id="rId5" imgW="399465" imgH="832218" progId="Equation.3">
                  <p:embed/>
                </p:oleObj>
              </mc:Choice>
              <mc:Fallback>
                <p:oleObj name="Equation" r:id="rId5" imgW="399465" imgH="832218"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270250"/>
                        <a:ext cx="914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4679" name="Group 19"/>
          <p:cNvGrpSpPr>
            <a:grpSpLocks/>
          </p:cNvGrpSpPr>
          <p:nvPr/>
        </p:nvGrpSpPr>
        <p:grpSpPr bwMode="auto">
          <a:xfrm>
            <a:off x="1524000" y="990601"/>
            <a:ext cx="8458200" cy="3471863"/>
            <a:chOff x="0" y="645"/>
            <a:chExt cx="5328" cy="2187"/>
          </a:xfrm>
        </p:grpSpPr>
        <p:pic>
          <p:nvPicPr>
            <p:cNvPr id="28468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45"/>
              <a:ext cx="3266" cy="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4681" name="Group 10"/>
            <p:cNvGrpSpPr>
              <a:grpSpLocks/>
            </p:cNvGrpSpPr>
            <p:nvPr/>
          </p:nvGrpSpPr>
          <p:grpSpPr bwMode="auto">
            <a:xfrm>
              <a:off x="3939" y="1101"/>
              <a:ext cx="1389" cy="990"/>
              <a:chOff x="4136" y="1256"/>
              <a:chExt cx="1510" cy="1164"/>
            </a:xfrm>
          </p:grpSpPr>
          <p:pic>
            <p:nvPicPr>
              <p:cNvPr id="284684"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6" y="1320"/>
                <a:ext cx="68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685"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8" y="1328"/>
                <a:ext cx="558"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4686"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36" y="1256"/>
                <a:ext cx="366" cy="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4682" name="Rectangle 12"/>
            <p:cNvSpPr>
              <a:spLocks noChangeArrowheads="1"/>
            </p:cNvSpPr>
            <p:nvPr/>
          </p:nvSpPr>
          <p:spPr bwMode="auto">
            <a:xfrm>
              <a:off x="2560" y="2074"/>
              <a:ext cx="618" cy="572"/>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84683" name="AutoShape 18"/>
            <p:cNvSpPr>
              <a:spLocks noChangeArrowheads="1"/>
            </p:cNvSpPr>
            <p:nvPr/>
          </p:nvSpPr>
          <p:spPr bwMode="auto">
            <a:xfrm>
              <a:off x="3312" y="1440"/>
              <a:ext cx="615" cy="306"/>
            </a:xfrm>
            <a:custGeom>
              <a:avLst/>
              <a:gdLst>
                <a:gd name="T0" fmla="*/ 461 w 21600"/>
                <a:gd name="T1" fmla="*/ 0 h 21600"/>
                <a:gd name="T2" fmla="*/ 0 w 21600"/>
                <a:gd name="T3" fmla="*/ 153 h 21600"/>
                <a:gd name="T4" fmla="*/ 461 w 21600"/>
                <a:gd name="T5" fmla="*/ 306 h 21600"/>
                <a:gd name="T6" fmla="*/ 615 w 21600"/>
                <a:gd name="T7" fmla="*/ 153 h 21600"/>
                <a:gd name="T8" fmla="*/ 17694720 60000 65536"/>
                <a:gd name="T9" fmla="*/ 11796480 60000 65536"/>
                <a:gd name="T10" fmla="*/ 5898240 60000 65536"/>
                <a:gd name="T11" fmla="*/ 0 60000 65536"/>
                <a:gd name="T12" fmla="*/ 3372 w 21600"/>
                <a:gd name="T13" fmla="*/ 5435 h 21600"/>
                <a:gd name="T14" fmla="*/ 18896 w 21600"/>
                <a:gd name="T15" fmla="*/ 1623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0713667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pPr>
              <a:defRPr/>
            </a:pPr>
            <a:fld id="{C74A8564-1C53-4D12-BE08-F634649B3297}" type="slidenum">
              <a:rPr lang="en-US" altLang="en-US"/>
              <a:pPr>
                <a:defRPr/>
              </a:pPr>
              <a:t>146</a:t>
            </a:fld>
            <a:endParaRPr lang="en-US" altLang="en-US"/>
          </a:p>
        </p:txBody>
      </p:sp>
      <p:sp>
        <p:nvSpPr>
          <p:cNvPr id="285700" name="Rectangle 2"/>
          <p:cNvSpPr>
            <a:spLocks noGrp="1" noChangeArrowheads="1"/>
          </p:cNvSpPr>
          <p:nvPr>
            <p:ph type="title"/>
          </p:nvPr>
        </p:nvSpPr>
        <p:spPr>
          <a:xfrm>
            <a:off x="838200" y="0"/>
            <a:ext cx="10515600" cy="575033"/>
          </a:xfrm>
        </p:spPr>
        <p:txBody>
          <a:bodyPr>
            <a:normAutofit fontScale="90000"/>
          </a:bodyPr>
          <a:lstStyle/>
          <a:p>
            <a:pPr algn="ctr" eaLnBrk="1" hangingPunct="1"/>
            <a:r>
              <a:rPr lang="en-US" altLang="en-US" dirty="0" smtClean="0"/>
              <a:t>Breaking the Loop Example V </a:t>
            </a:r>
          </a:p>
        </p:txBody>
      </p:sp>
      <p:pic>
        <p:nvPicPr>
          <p:cNvPr id="2857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447801"/>
            <a:ext cx="8458200"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5702" name="Group 7"/>
          <p:cNvGrpSpPr>
            <a:grpSpLocks/>
          </p:cNvGrpSpPr>
          <p:nvPr/>
        </p:nvGrpSpPr>
        <p:grpSpPr bwMode="auto">
          <a:xfrm>
            <a:off x="4000500" y="4406900"/>
            <a:ext cx="4419600" cy="2298700"/>
            <a:chOff x="1536" y="2752"/>
            <a:chExt cx="2784" cy="1448"/>
          </a:xfrm>
        </p:grpSpPr>
        <p:sp>
          <p:nvSpPr>
            <p:cNvPr id="285703" name="AutoShape 6"/>
            <p:cNvSpPr>
              <a:spLocks noChangeArrowheads="1"/>
            </p:cNvSpPr>
            <p:nvPr/>
          </p:nvSpPr>
          <p:spPr bwMode="auto">
            <a:xfrm>
              <a:off x="1536" y="2752"/>
              <a:ext cx="2784" cy="144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5704" name="Object 5"/>
            <p:cNvGraphicFramePr>
              <a:graphicFrameLocks noChangeAspect="1"/>
            </p:cNvGraphicFramePr>
            <p:nvPr/>
          </p:nvGraphicFramePr>
          <p:xfrm>
            <a:off x="1632" y="2752"/>
            <a:ext cx="2688" cy="1448"/>
          </p:xfrm>
          <a:graphic>
            <a:graphicData uri="http://schemas.openxmlformats.org/presentationml/2006/ole">
              <mc:AlternateContent xmlns:mc="http://schemas.openxmlformats.org/markup-compatibility/2006">
                <mc:Choice xmlns:v="urn:schemas-microsoft-com:vml" Requires="v">
                  <p:oleObj spid="_x0000_s5168" name="Equation" r:id="rId4" imgW="2806700" imgH="1511300" progId="Equation.3">
                    <p:embed/>
                  </p:oleObj>
                </mc:Choice>
                <mc:Fallback>
                  <p:oleObj name="Equation" r:id="rId4" imgW="2806700" imgH="15113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2" y="2752"/>
                          <a:ext cx="2688" cy="1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39898173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pPr>
              <a:defRPr/>
            </a:pPr>
            <a:fld id="{E2B9F99A-D43E-4658-9D01-799793E4BDD9}" type="slidenum">
              <a:rPr lang="en-US" altLang="en-US"/>
              <a:pPr>
                <a:defRPr/>
              </a:pPr>
              <a:t>147</a:t>
            </a:fld>
            <a:endParaRPr lang="en-US" altLang="en-US"/>
          </a:p>
        </p:txBody>
      </p:sp>
      <p:grpSp>
        <p:nvGrpSpPr>
          <p:cNvPr id="286724" name="Group 14"/>
          <p:cNvGrpSpPr>
            <a:grpSpLocks/>
          </p:cNvGrpSpPr>
          <p:nvPr/>
        </p:nvGrpSpPr>
        <p:grpSpPr bwMode="auto">
          <a:xfrm>
            <a:off x="2286000" y="1066801"/>
            <a:ext cx="7162800" cy="3470275"/>
            <a:chOff x="288" y="550"/>
            <a:chExt cx="4797" cy="2426"/>
          </a:xfrm>
        </p:grpSpPr>
        <p:pic>
          <p:nvPicPr>
            <p:cNvPr id="28672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550"/>
              <a:ext cx="2400" cy="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6730" name="Group 5"/>
            <p:cNvGrpSpPr>
              <a:grpSpLocks/>
            </p:cNvGrpSpPr>
            <p:nvPr/>
          </p:nvGrpSpPr>
          <p:grpSpPr bwMode="auto">
            <a:xfrm>
              <a:off x="3696" y="1152"/>
              <a:ext cx="1389" cy="990"/>
              <a:chOff x="4136" y="1256"/>
              <a:chExt cx="1510" cy="1164"/>
            </a:xfrm>
          </p:grpSpPr>
          <p:pic>
            <p:nvPicPr>
              <p:cNvPr id="28673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1320"/>
                <a:ext cx="68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34"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8" y="1328"/>
                <a:ext cx="558"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3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6" y="1256"/>
                <a:ext cx="366" cy="1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6731" name="AutoShape 9"/>
            <p:cNvSpPr>
              <a:spLocks noChangeArrowheads="1"/>
            </p:cNvSpPr>
            <p:nvPr/>
          </p:nvSpPr>
          <p:spPr bwMode="auto">
            <a:xfrm>
              <a:off x="2928" y="1392"/>
              <a:ext cx="615" cy="306"/>
            </a:xfrm>
            <a:custGeom>
              <a:avLst/>
              <a:gdLst>
                <a:gd name="T0" fmla="*/ 461 w 21600"/>
                <a:gd name="T1" fmla="*/ 0 h 21600"/>
                <a:gd name="T2" fmla="*/ 0 w 21600"/>
                <a:gd name="T3" fmla="*/ 153 h 21600"/>
                <a:gd name="T4" fmla="*/ 461 w 21600"/>
                <a:gd name="T5" fmla="*/ 306 h 21600"/>
                <a:gd name="T6" fmla="*/ 615 w 21600"/>
                <a:gd name="T7" fmla="*/ 153 h 21600"/>
                <a:gd name="T8" fmla="*/ 17694720 60000 65536"/>
                <a:gd name="T9" fmla="*/ 11796480 60000 65536"/>
                <a:gd name="T10" fmla="*/ 5898240 60000 65536"/>
                <a:gd name="T11" fmla="*/ 0 60000 65536"/>
                <a:gd name="T12" fmla="*/ 3372 w 21600"/>
                <a:gd name="T13" fmla="*/ 5435 h 21600"/>
                <a:gd name="T14" fmla="*/ 18896 w 21600"/>
                <a:gd name="T15" fmla="*/ 1623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732" name="Rectangle 10"/>
            <p:cNvSpPr>
              <a:spLocks noChangeArrowheads="1"/>
            </p:cNvSpPr>
            <p:nvPr/>
          </p:nvSpPr>
          <p:spPr bwMode="auto">
            <a:xfrm>
              <a:off x="1968" y="2312"/>
              <a:ext cx="576" cy="664"/>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pSp>
      <p:sp>
        <p:nvSpPr>
          <p:cNvPr id="286725" name="Rectangle 2"/>
          <p:cNvSpPr>
            <a:spLocks noGrp="1" noChangeArrowheads="1"/>
          </p:cNvSpPr>
          <p:nvPr>
            <p:ph type="title"/>
          </p:nvPr>
        </p:nvSpPr>
        <p:spPr>
          <a:xfrm>
            <a:off x="838200" y="53627"/>
            <a:ext cx="10515600" cy="701676"/>
          </a:xfrm>
        </p:spPr>
        <p:txBody>
          <a:bodyPr/>
          <a:lstStyle/>
          <a:p>
            <a:pPr algn="ctr" eaLnBrk="1" hangingPunct="1"/>
            <a:r>
              <a:rPr lang="en-US" altLang="en-US" dirty="0" smtClean="0"/>
              <a:t>Feedback Factor Example V</a:t>
            </a:r>
          </a:p>
        </p:txBody>
      </p:sp>
      <p:grpSp>
        <p:nvGrpSpPr>
          <p:cNvPr id="286726" name="Group 11"/>
          <p:cNvGrpSpPr>
            <a:grpSpLocks/>
          </p:cNvGrpSpPr>
          <p:nvPr/>
        </p:nvGrpSpPr>
        <p:grpSpPr bwMode="auto">
          <a:xfrm>
            <a:off x="2743200" y="4572000"/>
            <a:ext cx="6934200" cy="1828800"/>
            <a:chOff x="239" y="2882"/>
            <a:chExt cx="4849" cy="1438"/>
          </a:xfrm>
        </p:grpSpPr>
        <p:sp>
          <p:nvSpPr>
            <p:cNvPr id="286727" name="AutoShape 12"/>
            <p:cNvSpPr>
              <a:spLocks noChangeArrowheads="1"/>
            </p:cNvSpPr>
            <p:nvPr/>
          </p:nvSpPr>
          <p:spPr bwMode="auto">
            <a:xfrm>
              <a:off x="239" y="2882"/>
              <a:ext cx="4848" cy="143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6728" name="Object 13"/>
            <p:cNvGraphicFramePr>
              <a:graphicFrameLocks noChangeAspect="1"/>
            </p:cNvGraphicFramePr>
            <p:nvPr/>
          </p:nvGraphicFramePr>
          <p:xfrm>
            <a:off x="287" y="2913"/>
            <a:ext cx="4801" cy="1407"/>
          </p:xfrm>
          <a:graphic>
            <a:graphicData uri="http://schemas.openxmlformats.org/presentationml/2006/ole">
              <mc:AlternateContent xmlns:mc="http://schemas.openxmlformats.org/markup-compatibility/2006">
                <mc:Choice xmlns:v="urn:schemas-microsoft-com:vml" Requires="v">
                  <p:oleObj spid="_x0000_s6192" name="Equation" r:id="rId7" imgW="5372100" imgH="1574800" progId="Equation.3">
                    <p:embed/>
                  </p:oleObj>
                </mc:Choice>
                <mc:Fallback>
                  <p:oleObj name="Equation" r:id="rId7" imgW="5372100" imgH="1574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 y="2913"/>
                          <a:ext cx="4801" cy="14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802045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CH 12 Feedback</a:t>
            </a:r>
          </a:p>
        </p:txBody>
      </p:sp>
      <p:sp>
        <p:nvSpPr>
          <p:cNvPr id="8" name="Slide Number Placeholder 4"/>
          <p:cNvSpPr>
            <a:spLocks noGrp="1"/>
          </p:cNvSpPr>
          <p:nvPr>
            <p:ph type="sldNum" sz="quarter" idx="11"/>
          </p:nvPr>
        </p:nvSpPr>
        <p:spPr/>
        <p:txBody>
          <a:bodyPr/>
          <a:lstStyle/>
          <a:p>
            <a:pPr>
              <a:defRPr/>
            </a:pPr>
            <a:fld id="{18B84633-FC06-448C-8E96-153FB88CC80D}" type="slidenum">
              <a:rPr lang="en-US" altLang="en-US"/>
              <a:pPr>
                <a:defRPr/>
              </a:pPr>
              <a:t>148</a:t>
            </a:fld>
            <a:endParaRPr lang="en-US" altLang="en-US"/>
          </a:p>
        </p:txBody>
      </p:sp>
      <p:sp>
        <p:nvSpPr>
          <p:cNvPr id="287748" name="Rectangle 2"/>
          <p:cNvSpPr>
            <a:spLocks noGrp="1" noChangeArrowheads="1"/>
          </p:cNvSpPr>
          <p:nvPr>
            <p:ph type="title"/>
          </p:nvPr>
        </p:nvSpPr>
        <p:spPr>
          <a:xfrm>
            <a:off x="838200" y="0"/>
            <a:ext cx="10515600" cy="716700"/>
          </a:xfrm>
        </p:spPr>
        <p:txBody>
          <a:bodyPr/>
          <a:lstStyle/>
          <a:p>
            <a:pPr algn="ctr" eaLnBrk="1" hangingPunct="1"/>
            <a:r>
              <a:rPr lang="en-US" altLang="en-US" dirty="0" smtClean="0"/>
              <a:t>Breaking the Loop Example VI</a:t>
            </a:r>
          </a:p>
        </p:txBody>
      </p:sp>
      <p:pic>
        <p:nvPicPr>
          <p:cNvPr id="28774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52500"/>
            <a:ext cx="9067800" cy="270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7750" name="Group 7"/>
          <p:cNvGrpSpPr>
            <a:grpSpLocks/>
          </p:cNvGrpSpPr>
          <p:nvPr/>
        </p:nvGrpSpPr>
        <p:grpSpPr bwMode="auto">
          <a:xfrm>
            <a:off x="2628900" y="3606800"/>
            <a:ext cx="6667500" cy="2794000"/>
            <a:chOff x="696" y="2304"/>
            <a:chExt cx="4200" cy="2016"/>
          </a:xfrm>
        </p:grpSpPr>
        <p:sp>
          <p:nvSpPr>
            <p:cNvPr id="287751" name="AutoShape 6"/>
            <p:cNvSpPr>
              <a:spLocks noChangeArrowheads="1"/>
            </p:cNvSpPr>
            <p:nvPr/>
          </p:nvSpPr>
          <p:spPr bwMode="auto">
            <a:xfrm>
              <a:off x="696" y="2304"/>
              <a:ext cx="4176" cy="201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7752" name="Object 5"/>
            <p:cNvGraphicFramePr>
              <a:graphicFrameLocks noChangeAspect="1"/>
            </p:cNvGraphicFramePr>
            <p:nvPr/>
          </p:nvGraphicFramePr>
          <p:xfrm>
            <a:off x="768" y="2343"/>
            <a:ext cx="4128" cy="1977"/>
          </p:xfrm>
          <a:graphic>
            <a:graphicData uri="http://schemas.openxmlformats.org/presentationml/2006/ole">
              <mc:AlternateContent xmlns:mc="http://schemas.openxmlformats.org/markup-compatibility/2006">
                <mc:Choice xmlns:v="urn:schemas-microsoft-com:vml" Requires="v">
                  <p:oleObj spid="_x0000_s7216" name="Equation" r:id="rId4" imgW="4508500" imgH="2159000" progId="Equation.3">
                    <p:embed/>
                  </p:oleObj>
                </mc:Choice>
                <mc:Fallback>
                  <p:oleObj name="Equation" r:id="rId4" imgW="4508500" imgH="2159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 y="2343"/>
                          <a:ext cx="4128" cy="19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61447366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3"/>
          <p:cNvSpPr>
            <a:spLocks noGrp="1"/>
          </p:cNvSpPr>
          <p:nvPr>
            <p:ph type="ftr" sz="quarter" idx="10"/>
          </p:nvPr>
        </p:nvSpPr>
        <p:spPr/>
        <p:txBody>
          <a:bodyPr/>
          <a:lstStyle/>
          <a:p>
            <a:pPr>
              <a:defRPr/>
            </a:pPr>
            <a:r>
              <a:rPr lang="en-US" altLang="en-US"/>
              <a:t>CH 12 Feedback</a:t>
            </a:r>
          </a:p>
        </p:txBody>
      </p:sp>
      <p:sp>
        <p:nvSpPr>
          <p:cNvPr id="12" name="Slide Number Placeholder 4"/>
          <p:cNvSpPr>
            <a:spLocks noGrp="1"/>
          </p:cNvSpPr>
          <p:nvPr>
            <p:ph type="sldNum" sz="quarter" idx="11"/>
          </p:nvPr>
        </p:nvSpPr>
        <p:spPr/>
        <p:txBody>
          <a:bodyPr/>
          <a:lstStyle/>
          <a:p>
            <a:pPr>
              <a:defRPr/>
            </a:pPr>
            <a:fld id="{E28F0032-7112-4A7B-B0C7-3D8489390094}" type="slidenum">
              <a:rPr lang="en-US" altLang="en-US"/>
              <a:pPr>
                <a:defRPr/>
              </a:pPr>
              <a:t>149</a:t>
            </a:fld>
            <a:endParaRPr lang="en-US" altLang="en-US"/>
          </a:p>
        </p:txBody>
      </p:sp>
      <p:sp>
        <p:nvSpPr>
          <p:cNvPr id="288772" name="Rectangle 2"/>
          <p:cNvSpPr>
            <a:spLocks noGrp="1" noChangeArrowheads="1"/>
          </p:cNvSpPr>
          <p:nvPr>
            <p:ph type="title"/>
          </p:nvPr>
        </p:nvSpPr>
        <p:spPr>
          <a:xfrm>
            <a:off x="838200" y="365126"/>
            <a:ext cx="10515600" cy="625474"/>
          </a:xfrm>
        </p:spPr>
        <p:txBody>
          <a:bodyPr>
            <a:normAutofit fontScale="90000"/>
          </a:bodyPr>
          <a:lstStyle/>
          <a:p>
            <a:pPr algn="ctr" eaLnBrk="1" hangingPunct="1"/>
            <a:r>
              <a:rPr lang="en-US" altLang="en-US" dirty="0" smtClean="0"/>
              <a:t>Feedback Factor Example VI</a:t>
            </a:r>
          </a:p>
        </p:txBody>
      </p:sp>
      <p:pic>
        <p:nvPicPr>
          <p:cNvPr id="288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905001"/>
            <a:ext cx="3200400" cy="173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8774" name="Group 7"/>
          <p:cNvGrpSpPr>
            <a:grpSpLocks/>
          </p:cNvGrpSpPr>
          <p:nvPr/>
        </p:nvGrpSpPr>
        <p:grpSpPr bwMode="auto">
          <a:xfrm>
            <a:off x="1676400" y="990600"/>
            <a:ext cx="4114800" cy="3276600"/>
            <a:chOff x="384" y="672"/>
            <a:chExt cx="3120" cy="2768"/>
          </a:xfrm>
        </p:grpSpPr>
        <p:pic>
          <p:nvPicPr>
            <p:cNvPr id="28877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672"/>
              <a:ext cx="3120" cy="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8780" name="Rectangle 6"/>
            <p:cNvSpPr>
              <a:spLocks noChangeArrowheads="1"/>
            </p:cNvSpPr>
            <p:nvPr/>
          </p:nvSpPr>
          <p:spPr bwMode="auto">
            <a:xfrm>
              <a:off x="1728" y="2384"/>
              <a:ext cx="1632" cy="1056"/>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pSp>
      <p:sp>
        <p:nvSpPr>
          <p:cNvPr id="288775" name="AutoShape 8"/>
          <p:cNvSpPr>
            <a:spLocks noChangeArrowheads="1"/>
          </p:cNvSpPr>
          <p:nvPr/>
        </p:nvSpPr>
        <p:spPr bwMode="auto">
          <a:xfrm>
            <a:off x="5791201" y="2362201"/>
            <a:ext cx="976313" cy="485775"/>
          </a:xfrm>
          <a:custGeom>
            <a:avLst/>
            <a:gdLst>
              <a:gd name="T0" fmla="*/ 732235 w 21600"/>
              <a:gd name="T1" fmla="*/ 0 h 21600"/>
              <a:gd name="T2" fmla="*/ 0 w 21600"/>
              <a:gd name="T3" fmla="*/ 242888 h 21600"/>
              <a:gd name="T4" fmla="*/ 732235 w 21600"/>
              <a:gd name="T5" fmla="*/ 485775 h 21600"/>
              <a:gd name="T6" fmla="*/ 976313 w 21600"/>
              <a:gd name="T7" fmla="*/ 242888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88776" name="Group 12"/>
          <p:cNvGrpSpPr>
            <a:grpSpLocks/>
          </p:cNvGrpSpPr>
          <p:nvPr/>
        </p:nvGrpSpPr>
        <p:grpSpPr bwMode="auto">
          <a:xfrm>
            <a:off x="4191000" y="4419600"/>
            <a:ext cx="4495800" cy="2286000"/>
            <a:chOff x="1872" y="2736"/>
            <a:chExt cx="2832" cy="1440"/>
          </a:xfrm>
        </p:grpSpPr>
        <p:sp>
          <p:nvSpPr>
            <p:cNvPr id="288777" name="AutoShape 11"/>
            <p:cNvSpPr>
              <a:spLocks noChangeArrowheads="1"/>
            </p:cNvSpPr>
            <p:nvPr/>
          </p:nvSpPr>
          <p:spPr bwMode="auto">
            <a:xfrm>
              <a:off x="1872" y="2736"/>
              <a:ext cx="2832" cy="144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8778" name="Object 9"/>
            <p:cNvGraphicFramePr>
              <a:graphicFrameLocks noChangeAspect="1"/>
            </p:cNvGraphicFramePr>
            <p:nvPr/>
          </p:nvGraphicFramePr>
          <p:xfrm>
            <a:off x="1920" y="2756"/>
            <a:ext cx="2784" cy="1380"/>
          </p:xfrm>
          <a:graphic>
            <a:graphicData uri="http://schemas.openxmlformats.org/presentationml/2006/ole">
              <mc:AlternateContent xmlns:mc="http://schemas.openxmlformats.org/markup-compatibility/2006">
                <mc:Choice xmlns:v="urn:schemas-microsoft-com:vml" Requires="v">
                  <p:oleObj spid="_x0000_s8240" name="Equation" r:id="rId5" imgW="3175000" imgH="1574800" progId="Equation.3">
                    <p:embed/>
                  </p:oleObj>
                </mc:Choice>
                <mc:Fallback>
                  <p:oleObj name="Equation" r:id="rId5" imgW="3175000" imgH="1574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0" y="2756"/>
                          <a:ext cx="2784" cy="13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793194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687" y="116399"/>
            <a:ext cx="11727542" cy="4401205"/>
          </a:xfrm>
          <a:prstGeom prst="rect">
            <a:avLst/>
          </a:prstGeom>
        </p:spPr>
        <p:txBody>
          <a:bodyPr wrap="square">
            <a:spAutoFit/>
          </a:bodyPr>
          <a:lstStyle/>
          <a:p>
            <a:r>
              <a:rPr lang="en-US" sz="2800" dirty="0">
                <a:latin typeface="-apple-system"/>
              </a:rPr>
              <a:t>The input stage is a dual point, balanced output differential amplifier. This stage generally provides most of voltage gain of amplifier and also establishes the input resistance of op-amp. The intermediate stage is usually another differential amplifier , which is driven by output of first stage . In most amplifiers, the intermediate stage is dual input, unbalanced(single-ended) output. Because direct coupling is used, the DC voltage at the output of intermediate stage is well above ground potential. Therefore , generally a level translator(shifting) circuit(usually Emitter Follower) is used after intermediate stage to shift the DC level to zero volts with respect to ground.</a:t>
            </a:r>
            <a:endParaRPr lang="en-US" sz="2800" dirty="0"/>
          </a:p>
        </p:txBody>
      </p:sp>
      <p:pic>
        <p:nvPicPr>
          <p:cNvPr id="10" name="Picture 9"/>
          <p:cNvPicPr>
            <a:picLocks noChangeAspect="1"/>
          </p:cNvPicPr>
          <p:nvPr/>
        </p:nvPicPr>
        <p:blipFill>
          <a:blip r:embed="rId2"/>
          <a:stretch>
            <a:fillRect/>
          </a:stretch>
        </p:blipFill>
        <p:spPr>
          <a:xfrm>
            <a:off x="761546" y="4517604"/>
            <a:ext cx="10637832" cy="1767082"/>
          </a:xfrm>
          <a:prstGeom prst="rect">
            <a:avLst/>
          </a:prstGeom>
        </p:spPr>
      </p:pic>
    </p:spTree>
    <p:extLst>
      <p:ext uri="{BB962C8B-B14F-4D97-AF65-F5344CB8AC3E}">
        <p14:creationId xmlns:p14="http://schemas.microsoft.com/office/powerpoint/2010/main" val="23119445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3"/>
          <p:cNvSpPr>
            <a:spLocks noGrp="1"/>
          </p:cNvSpPr>
          <p:nvPr>
            <p:ph type="ftr" sz="quarter" idx="10"/>
          </p:nvPr>
        </p:nvSpPr>
        <p:spPr/>
        <p:txBody>
          <a:bodyPr/>
          <a:lstStyle/>
          <a:p>
            <a:pPr>
              <a:defRPr/>
            </a:pPr>
            <a:r>
              <a:rPr lang="en-US" altLang="en-US"/>
              <a:t>CH 12 Feedback</a:t>
            </a:r>
          </a:p>
        </p:txBody>
      </p:sp>
      <p:sp>
        <p:nvSpPr>
          <p:cNvPr id="8" name="Slide Number Placeholder 4"/>
          <p:cNvSpPr>
            <a:spLocks noGrp="1"/>
          </p:cNvSpPr>
          <p:nvPr>
            <p:ph type="sldNum" sz="quarter" idx="11"/>
          </p:nvPr>
        </p:nvSpPr>
        <p:spPr/>
        <p:txBody>
          <a:bodyPr/>
          <a:lstStyle/>
          <a:p>
            <a:pPr>
              <a:defRPr/>
            </a:pPr>
            <a:fld id="{3B8E0FC7-489E-458F-9815-31545BC684CA}" type="slidenum">
              <a:rPr lang="en-US" altLang="en-US"/>
              <a:pPr>
                <a:defRPr/>
              </a:pPr>
              <a:t>150</a:t>
            </a:fld>
            <a:endParaRPr lang="en-US" altLang="en-US"/>
          </a:p>
        </p:txBody>
      </p:sp>
      <p:sp>
        <p:nvSpPr>
          <p:cNvPr id="289796" name="Rectangle 2"/>
          <p:cNvSpPr>
            <a:spLocks noGrp="1" noChangeArrowheads="1"/>
          </p:cNvSpPr>
          <p:nvPr>
            <p:ph type="title"/>
          </p:nvPr>
        </p:nvSpPr>
        <p:spPr>
          <a:xfrm>
            <a:off x="838200" y="0"/>
            <a:ext cx="10515600" cy="665185"/>
          </a:xfrm>
        </p:spPr>
        <p:txBody>
          <a:bodyPr>
            <a:normAutofit fontScale="90000"/>
          </a:bodyPr>
          <a:lstStyle/>
          <a:p>
            <a:pPr algn="ctr" eaLnBrk="1" hangingPunct="1"/>
            <a:r>
              <a:rPr lang="en-US" altLang="en-US" dirty="0" smtClean="0"/>
              <a:t>Breaking the Loop Example VII</a:t>
            </a:r>
          </a:p>
        </p:txBody>
      </p:sp>
      <p:pic>
        <p:nvPicPr>
          <p:cNvPr id="28979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914400"/>
            <a:ext cx="8458200" cy="304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9798" name="Group 7"/>
          <p:cNvGrpSpPr>
            <a:grpSpLocks/>
          </p:cNvGrpSpPr>
          <p:nvPr/>
        </p:nvGrpSpPr>
        <p:grpSpPr bwMode="auto">
          <a:xfrm>
            <a:off x="3048000" y="3998914"/>
            <a:ext cx="6172200" cy="2401887"/>
            <a:chOff x="912" y="2591"/>
            <a:chExt cx="3888" cy="1729"/>
          </a:xfrm>
        </p:grpSpPr>
        <p:sp>
          <p:nvSpPr>
            <p:cNvPr id="289799" name="AutoShape 6"/>
            <p:cNvSpPr>
              <a:spLocks noChangeArrowheads="1"/>
            </p:cNvSpPr>
            <p:nvPr/>
          </p:nvSpPr>
          <p:spPr bwMode="auto">
            <a:xfrm>
              <a:off x="912" y="2592"/>
              <a:ext cx="3888" cy="17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89800" name="Object 5"/>
            <p:cNvGraphicFramePr>
              <a:graphicFrameLocks noChangeAspect="1"/>
            </p:cNvGraphicFramePr>
            <p:nvPr/>
          </p:nvGraphicFramePr>
          <p:xfrm>
            <a:off x="1024" y="2591"/>
            <a:ext cx="3744" cy="1729"/>
          </p:xfrm>
          <a:graphic>
            <a:graphicData uri="http://schemas.openxmlformats.org/presentationml/2006/ole">
              <mc:AlternateContent xmlns:mc="http://schemas.openxmlformats.org/markup-compatibility/2006">
                <mc:Choice xmlns:v="urn:schemas-microsoft-com:vml" Requires="v">
                  <p:oleObj spid="_x0000_s9264" name="Equation" r:id="rId4" imgW="3987800" imgH="1841500" progId="Equation.3">
                    <p:embed/>
                  </p:oleObj>
                </mc:Choice>
                <mc:Fallback>
                  <p:oleObj name="Equation" r:id="rId4" imgW="3987800" imgH="18415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 y="2591"/>
                          <a:ext cx="3744" cy="17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59787933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3"/>
          <p:cNvSpPr>
            <a:spLocks noGrp="1"/>
          </p:cNvSpPr>
          <p:nvPr>
            <p:ph type="ftr" sz="quarter" idx="10"/>
          </p:nvPr>
        </p:nvSpPr>
        <p:spPr/>
        <p:txBody>
          <a:bodyPr/>
          <a:lstStyle/>
          <a:p>
            <a:pPr>
              <a:defRPr/>
            </a:pPr>
            <a:r>
              <a:rPr lang="en-US" altLang="en-US"/>
              <a:t>CH 12 Feedback</a:t>
            </a:r>
          </a:p>
        </p:txBody>
      </p:sp>
      <p:sp>
        <p:nvSpPr>
          <p:cNvPr id="13" name="Slide Number Placeholder 4"/>
          <p:cNvSpPr>
            <a:spLocks noGrp="1"/>
          </p:cNvSpPr>
          <p:nvPr>
            <p:ph type="sldNum" sz="quarter" idx="11"/>
          </p:nvPr>
        </p:nvSpPr>
        <p:spPr/>
        <p:txBody>
          <a:bodyPr/>
          <a:lstStyle/>
          <a:p>
            <a:pPr>
              <a:defRPr/>
            </a:pPr>
            <a:fld id="{97DCB882-3EFE-4048-B306-8228E7179CAE}" type="slidenum">
              <a:rPr lang="en-US" altLang="en-US"/>
              <a:pPr>
                <a:defRPr/>
              </a:pPr>
              <a:t>151</a:t>
            </a:fld>
            <a:endParaRPr lang="en-US" altLang="en-US"/>
          </a:p>
        </p:txBody>
      </p:sp>
      <p:sp>
        <p:nvSpPr>
          <p:cNvPr id="290820" name="Rectangle 2"/>
          <p:cNvSpPr>
            <a:spLocks noGrp="1" noChangeArrowheads="1"/>
          </p:cNvSpPr>
          <p:nvPr>
            <p:ph type="title"/>
          </p:nvPr>
        </p:nvSpPr>
        <p:spPr>
          <a:xfrm>
            <a:off x="838200" y="200858"/>
            <a:ext cx="10515600" cy="738942"/>
          </a:xfrm>
        </p:spPr>
        <p:txBody>
          <a:bodyPr/>
          <a:lstStyle/>
          <a:p>
            <a:pPr algn="ctr" eaLnBrk="1" hangingPunct="1"/>
            <a:r>
              <a:rPr lang="en-US" altLang="en-US" dirty="0" smtClean="0"/>
              <a:t>Feedback Factor Example VII</a:t>
            </a:r>
          </a:p>
        </p:txBody>
      </p:sp>
      <p:grpSp>
        <p:nvGrpSpPr>
          <p:cNvPr id="290821" name="Group 9"/>
          <p:cNvGrpSpPr>
            <a:grpSpLocks/>
          </p:cNvGrpSpPr>
          <p:nvPr/>
        </p:nvGrpSpPr>
        <p:grpSpPr bwMode="auto">
          <a:xfrm>
            <a:off x="1981201" y="939800"/>
            <a:ext cx="7466013" cy="3225800"/>
            <a:chOff x="240" y="672"/>
            <a:chExt cx="4943" cy="2256"/>
          </a:xfrm>
        </p:grpSpPr>
        <p:grpSp>
          <p:nvGrpSpPr>
            <p:cNvPr id="290825" name="Group 6"/>
            <p:cNvGrpSpPr>
              <a:grpSpLocks/>
            </p:cNvGrpSpPr>
            <p:nvPr/>
          </p:nvGrpSpPr>
          <p:grpSpPr bwMode="auto">
            <a:xfrm>
              <a:off x="240" y="672"/>
              <a:ext cx="2880" cy="2256"/>
              <a:chOff x="192" y="720"/>
              <a:chExt cx="3456" cy="2700"/>
            </a:xfrm>
          </p:grpSpPr>
          <p:pic>
            <p:nvPicPr>
              <p:cNvPr id="290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720"/>
                <a:ext cx="3456" cy="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0829" name="Rectangle 5"/>
              <p:cNvSpPr>
                <a:spLocks noChangeArrowheads="1"/>
              </p:cNvSpPr>
              <p:nvPr/>
            </p:nvSpPr>
            <p:spPr bwMode="auto">
              <a:xfrm>
                <a:off x="1584" y="2256"/>
                <a:ext cx="576" cy="624"/>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pSp>
        <p:pic>
          <p:nvPicPr>
            <p:cNvPr id="29082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1488"/>
              <a:ext cx="1391" cy="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0827" name="AutoShape 8"/>
            <p:cNvSpPr>
              <a:spLocks noChangeArrowheads="1"/>
            </p:cNvSpPr>
            <p:nvPr/>
          </p:nvSpPr>
          <p:spPr bwMode="auto">
            <a:xfrm>
              <a:off x="3072" y="1680"/>
              <a:ext cx="615" cy="306"/>
            </a:xfrm>
            <a:custGeom>
              <a:avLst/>
              <a:gdLst>
                <a:gd name="T0" fmla="*/ 461 w 21600"/>
                <a:gd name="T1" fmla="*/ 0 h 21600"/>
                <a:gd name="T2" fmla="*/ 0 w 21600"/>
                <a:gd name="T3" fmla="*/ 153 h 21600"/>
                <a:gd name="T4" fmla="*/ 461 w 21600"/>
                <a:gd name="T5" fmla="*/ 306 h 21600"/>
                <a:gd name="T6" fmla="*/ 615 w 21600"/>
                <a:gd name="T7" fmla="*/ 153 h 21600"/>
                <a:gd name="T8" fmla="*/ 17694720 60000 65536"/>
                <a:gd name="T9" fmla="*/ 11796480 60000 65536"/>
                <a:gd name="T10" fmla="*/ 5898240 60000 65536"/>
                <a:gd name="T11" fmla="*/ 0 60000 65536"/>
                <a:gd name="T12" fmla="*/ 3372 w 21600"/>
                <a:gd name="T13" fmla="*/ 5435 h 21600"/>
                <a:gd name="T14" fmla="*/ 18896 w 21600"/>
                <a:gd name="T15" fmla="*/ 16235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0822" name="Group 12"/>
          <p:cNvGrpSpPr>
            <a:grpSpLocks/>
          </p:cNvGrpSpPr>
          <p:nvPr/>
        </p:nvGrpSpPr>
        <p:grpSpPr bwMode="auto">
          <a:xfrm>
            <a:off x="2019300" y="4152900"/>
            <a:ext cx="8001000" cy="2247900"/>
            <a:chOff x="240" y="2781"/>
            <a:chExt cx="5040" cy="1470"/>
          </a:xfrm>
        </p:grpSpPr>
        <p:sp>
          <p:nvSpPr>
            <p:cNvPr id="290823" name="AutoShape 11"/>
            <p:cNvSpPr>
              <a:spLocks noChangeArrowheads="1"/>
            </p:cNvSpPr>
            <p:nvPr/>
          </p:nvSpPr>
          <p:spPr bwMode="auto">
            <a:xfrm>
              <a:off x="240" y="2784"/>
              <a:ext cx="5040" cy="1440"/>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90824" name="Object 10"/>
            <p:cNvGraphicFramePr>
              <a:graphicFrameLocks noChangeAspect="1"/>
            </p:cNvGraphicFramePr>
            <p:nvPr/>
          </p:nvGraphicFramePr>
          <p:xfrm>
            <a:off x="288" y="2781"/>
            <a:ext cx="4992" cy="1470"/>
          </p:xfrm>
          <a:graphic>
            <a:graphicData uri="http://schemas.openxmlformats.org/presentationml/2006/ole">
              <mc:AlternateContent xmlns:mc="http://schemas.openxmlformats.org/markup-compatibility/2006">
                <mc:Choice xmlns:v="urn:schemas-microsoft-com:vml" Requires="v">
                  <p:oleObj spid="_x0000_s10288" name="Equation" r:id="rId5" imgW="5346700" imgH="1574800" progId="Equation.3">
                    <p:embed/>
                  </p:oleObj>
                </mc:Choice>
                <mc:Fallback>
                  <p:oleObj name="Equation" r:id="rId5" imgW="5346700" imgH="1574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 y="2781"/>
                          <a:ext cx="4992" cy="14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797459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nternal-Schematic-of-IC-741-Op-Am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rotWithShape="1">
          <a:blip r:embed="rId2"/>
          <a:srcRect b="6602"/>
          <a:stretch/>
        </p:blipFill>
        <p:spPr>
          <a:xfrm>
            <a:off x="1163781" y="160338"/>
            <a:ext cx="9927771" cy="6643660"/>
          </a:xfrm>
          <a:prstGeom prst="rect">
            <a:avLst/>
          </a:prstGeom>
        </p:spPr>
      </p:pic>
    </p:spTree>
    <p:extLst>
      <p:ext uri="{BB962C8B-B14F-4D97-AF65-F5344CB8AC3E}">
        <p14:creationId xmlns:p14="http://schemas.microsoft.com/office/powerpoint/2010/main" val="847931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7" y="-2578943"/>
            <a:ext cx="6853810" cy="12011697"/>
          </a:xfrm>
          <a:prstGeom prst="rect">
            <a:avLst/>
          </a:prstGeom>
        </p:spPr>
      </p:pic>
    </p:spTree>
    <p:extLst>
      <p:ext uri="{BB962C8B-B14F-4D97-AF65-F5344CB8AC3E}">
        <p14:creationId xmlns:p14="http://schemas.microsoft.com/office/powerpoint/2010/main" val="20019923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699" y="607208"/>
            <a:ext cx="11423560" cy="4029186"/>
          </a:xfrm>
        </p:spPr>
        <p:txBody>
          <a:bodyPr>
            <a:normAutofit fontScale="90000"/>
          </a:bodyPr>
          <a:lstStyle/>
          <a:p>
            <a:pPr algn="l"/>
            <a:r>
              <a:rPr lang="en-US" dirty="0" smtClean="0">
                <a:latin typeface="Arial Black" panose="020B0A04020102020204" pitchFamily="34" charset="0"/>
              </a:rPr>
              <a:t>Part-I</a:t>
            </a:r>
            <a:br>
              <a:rPr lang="en-US" dirty="0" smtClean="0">
                <a:latin typeface="Arial Black" panose="020B0A04020102020204" pitchFamily="34" charset="0"/>
              </a:rPr>
            </a:br>
            <a:r>
              <a:rPr lang="en-US" dirty="0">
                <a:latin typeface="Arial Black" panose="020B0A04020102020204" pitchFamily="34" charset="0"/>
              </a:rPr>
              <a:t/>
            </a:r>
            <a:br>
              <a:rPr lang="en-US" dirty="0">
                <a:latin typeface="Arial Black" panose="020B0A04020102020204" pitchFamily="34" charset="0"/>
              </a:rPr>
            </a:br>
            <a:r>
              <a:rPr lang="en-US" dirty="0" smtClean="0">
                <a:latin typeface="Arial Black" panose="020B0A04020102020204" pitchFamily="34" charset="0"/>
              </a:rPr>
              <a:t>Recognizing / Identifying various sub-sections of 741</a:t>
            </a:r>
            <a:endParaRPr lang="en-US" dirty="0">
              <a:latin typeface="Arial Black" panose="020B0A04020102020204" pitchFamily="34" charset="0"/>
            </a:endParaRPr>
          </a:p>
        </p:txBody>
      </p:sp>
    </p:spTree>
    <p:extLst>
      <p:ext uri="{BB962C8B-B14F-4D97-AF65-F5344CB8AC3E}">
        <p14:creationId xmlns:p14="http://schemas.microsoft.com/office/powerpoint/2010/main" val="34278415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8" y="-2576849"/>
            <a:ext cx="6853810" cy="12011697"/>
          </a:xfrm>
          <a:prstGeom prst="rect">
            <a:avLst/>
          </a:prstGeom>
        </p:spPr>
      </p:pic>
      <p:sp>
        <p:nvSpPr>
          <p:cNvPr id="3" name="Rectangle 2"/>
          <p:cNvSpPr/>
          <p:nvPr/>
        </p:nvSpPr>
        <p:spPr>
          <a:xfrm>
            <a:off x="548640" y="407963"/>
            <a:ext cx="7582486" cy="71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1913206" y="1320018"/>
            <a:ext cx="3404382" cy="7174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548640" y="4070374"/>
            <a:ext cx="2602523" cy="16129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rot="5400000">
            <a:off x="-2309563" y="2698539"/>
            <a:ext cx="6065522" cy="10857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8032652" y="1230983"/>
            <a:ext cx="1826455" cy="16129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Rectangular Callout 7"/>
              <p:cNvSpPr/>
              <p:nvPr/>
            </p:nvSpPr>
            <p:spPr>
              <a:xfrm>
                <a:off x="8499462" y="208672"/>
                <a:ext cx="2163849" cy="410306"/>
              </a:xfrm>
              <a:prstGeom prst="wedgeRectCallout">
                <a:avLst>
                  <a:gd name="adj1" fmla="val -16932"/>
                  <a:gd name="adj2" fmla="val 237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𝐵𝐸</m:t>
                        </m:r>
                      </m:sub>
                    </m:sSub>
                  </m:oMath>
                </a14:m>
                <a:r>
                  <a:rPr lang="en-US" dirty="0" smtClean="0"/>
                  <a:t> for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14</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20</m:t>
                        </m:r>
                      </m:sub>
                    </m:sSub>
                  </m:oMath>
                </a14:m>
                <a:endParaRPr lang="en-US" dirty="0"/>
              </a:p>
            </p:txBody>
          </p:sp>
        </mc:Choice>
        <mc:Fallback xmlns="">
          <p:sp>
            <p:nvSpPr>
              <p:cNvPr id="8" name="Rectangular Callout 7"/>
              <p:cNvSpPr>
                <a:spLocks noRot="1" noChangeAspect="1" noMove="1" noResize="1" noEditPoints="1" noAdjustHandles="1" noChangeArrowheads="1" noChangeShapeType="1" noTextEdit="1"/>
              </p:cNvSpPr>
              <p:nvPr/>
            </p:nvSpPr>
            <p:spPr>
              <a:xfrm>
                <a:off x="8499462" y="208672"/>
                <a:ext cx="2163849" cy="410306"/>
              </a:xfrm>
              <a:prstGeom prst="wedgeRectCallout">
                <a:avLst>
                  <a:gd name="adj1" fmla="val -16932"/>
                  <a:gd name="adj2" fmla="val 237358"/>
                </a:avLst>
              </a:prstGeom>
              <a:blipFill rotWithShape="0">
                <a:blip r:embed="rId3"/>
                <a:stretch>
                  <a:fillRect t="-500"/>
                </a:stretch>
              </a:blipFill>
            </p:spPr>
            <p:txBody>
              <a:bodyPr/>
              <a:lstStyle/>
              <a:p>
                <a:r>
                  <a:rPr lang="en-US">
                    <a:noFill/>
                  </a:rPr>
                  <a:t> </a:t>
                </a:r>
              </a:p>
            </p:txBody>
          </p:sp>
        </mc:Fallback>
      </mc:AlternateContent>
      <p:sp>
        <p:nvSpPr>
          <p:cNvPr id="9" name="Rectangular Callout 8"/>
          <p:cNvSpPr/>
          <p:nvPr/>
        </p:nvSpPr>
        <p:spPr>
          <a:xfrm>
            <a:off x="1603717" y="6035040"/>
            <a:ext cx="1871003" cy="576775"/>
          </a:xfrm>
          <a:prstGeom prst="wedgeRectCallout">
            <a:avLst>
              <a:gd name="adj1" fmla="val -30607"/>
              <a:gd name="adj2" fmla="val -1399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Widlar</a:t>
            </a:r>
            <a:r>
              <a:rPr lang="en-US" dirty="0" smtClean="0"/>
              <a:t> Current Mirror</a:t>
            </a:r>
            <a:endParaRPr lang="en-US" dirty="0"/>
          </a:p>
        </p:txBody>
      </p:sp>
      <p:sp>
        <p:nvSpPr>
          <p:cNvPr id="10" name="Rectangular Callout 9"/>
          <p:cNvSpPr/>
          <p:nvPr/>
        </p:nvSpPr>
        <p:spPr>
          <a:xfrm>
            <a:off x="5613009" y="1320018"/>
            <a:ext cx="1997613" cy="593188"/>
          </a:xfrm>
          <a:prstGeom prst="wedgeRectCallout">
            <a:avLst>
              <a:gd name="adj1" fmla="val -60974"/>
              <a:gd name="adj2" fmla="val 55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Current Mirror</a:t>
            </a:r>
            <a:endParaRPr lang="en-US" b="1" dirty="0"/>
          </a:p>
        </p:txBody>
      </p:sp>
      <p:sp>
        <p:nvSpPr>
          <p:cNvPr id="11" name="Rectangular Callout 10"/>
          <p:cNvSpPr/>
          <p:nvPr/>
        </p:nvSpPr>
        <p:spPr>
          <a:xfrm>
            <a:off x="4973158" y="506437"/>
            <a:ext cx="1997613" cy="309488"/>
          </a:xfrm>
          <a:prstGeom prst="wedgeRectCallout">
            <a:avLst>
              <a:gd name="adj1" fmla="val 66491"/>
              <a:gd name="adj2" fmla="val 482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Current Mirror</a:t>
            </a:r>
            <a:endParaRPr lang="en-US" b="1" dirty="0"/>
          </a:p>
        </p:txBody>
      </p:sp>
      <p:sp>
        <p:nvSpPr>
          <p:cNvPr id="12" name="Rectangular Callout 11"/>
          <p:cNvSpPr/>
          <p:nvPr/>
        </p:nvSpPr>
        <p:spPr>
          <a:xfrm>
            <a:off x="1364566" y="2307102"/>
            <a:ext cx="1055077" cy="914400"/>
          </a:xfrm>
          <a:prstGeom prst="wedgeRectCallout">
            <a:avLst>
              <a:gd name="adj1" fmla="val -69143"/>
              <a:gd name="adj2" fmla="val -3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Reference</a:t>
            </a:r>
            <a:endParaRPr lang="en-US" sz="1600" b="1" dirty="0"/>
          </a:p>
        </p:txBody>
      </p:sp>
      <p:sp>
        <p:nvSpPr>
          <p:cNvPr id="13" name="Rectangle 12"/>
          <p:cNvSpPr/>
          <p:nvPr/>
        </p:nvSpPr>
        <p:spPr>
          <a:xfrm>
            <a:off x="6851561" y="5872766"/>
            <a:ext cx="3219718" cy="85000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DC Biasing /Current Mirror</a:t>
            </a:r>
            <a:endParaRPr lang="en-US" sz="2400" b="1" dirty="0"/>
          </a:p>
        </p:txBody>
      </p:sp>
    </p:spTree>
    <p:extLst>
      <p:ext uri="{BB962C8B-B14F-4D97-AF65-F5344CB8AC3E}">
        <p14:creationId xmlns:p14="http://schemas.microsoft.com/office/powerpoint/2010/main" val="228293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4338" y="2689905"/>
            <a:ext cx="11668259" cy="2387600"/>
          </a:xfrm>
        </p:spPr>
        <p:txBody>
          <a:bodyPr/>
          <a:lstStyle/>
          <a:p>
            <a:r>
              <a:rPr lang="en-US" dirty="0" smtClean="0">
                <a:latin typeface="Arial Black" panose="020B0A04020102020204" pitchFamily="34" charset="0"/>
              </a:rPr>
              <a:t>General Information on </a:t>
            </a:r>
            <a:br>
              <a:rPr lang="en-US" dirty="0" smtClean="0">
                <a:latin typeface="Arial Black" panose="020B0A04020102020204" pitchFamily="34" charset="0"/>
              </a:rPr>
            </a:br>
            <a:r>
              <a:rPr lang="en-US" dirty="0" smtClean="0">
                <a:latin typeface="Arial Black" panose="020B0A04020102020204" pitchFamily="34" charset="0"/>
              </a:rPr>
              <a:t>op-amp 741</a:t>
            </a:r>
            <a:endParaRPr lang="en-US" dirty="0">
              <a:latin typeface="Arial Black" panose="020B0A04020102020204" pitchFamily="34" charset="0"/>
            </a:endParaRPr>
          </a:p>
        </p:txBody>
      </p:sp>
      <p:sp>
        <p:nvSpPr>
          <p:cNvPr id="2" name="TextBox 1"/>
          <p:cNvSpPr txBox="1"/>
          <p:nvPr/>
        </p:nvSpPr>
        <p:spPr>
          <a:xfrm>
            <a:off x="0" y="0"/>
            <a:ext cx="5070764" cy="1015663"/>
          </a:xfrm>
          <a:prstGeom prst="rect">
            <a:avLst/>
          </a:prstGeom>
          <a:noFill/>
        </p:spPr>
        <p:txBody>
          <a:bodyPr wrap="square" rtlCol="0">
            <a:spAutoFit/>
          </a:bodyPr>
          <a:lstStyle/>
          <a:p>
            <a:r>
              <a:rPr lang="en-US" sz="6000" b="1" dirty="0" smtClean="0"/>
              <a:t>Introduction</a:t>
            </a:r>
            <a:endParaRPr lang="en-US" sz="6000" b="1" dirty="0"/>
          </a:p>
        </p:txBody>
      </p:sp>
    </p:spTree>
    <p:extLst>
      <p:ext uri="{BB962C8B-B14F-4D97-AF65-F5344CB8AC3E}">
        <p14:creationId xmlns:p14="http://schemas.microsoft.com/office/powerpoint/2010/main" val="3221987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rot="5400000">
            <a:off x="5430968" y="1023243"/>
            <a:ext cx="4239517" cy="7429997"/>
          </a:xfrm>
          <a:prstGeom prst="rect">
            <a:avLst/>
          </a:prstGeom>
        </p:spPr>
      </p:pic>
      <p:pic>
        <p:nvPicPr>
          <p:cNvPr id="6" name="Picture 5"/>
          <p:cNvPicPr>
            <a:picLocks noChangeAspect="1"/>
          </p:cNvPicPr>
          <p:nvPr/>
        </p:nvPicPr>
        <p:blipFill rotWithShape="1">
          <a:blip r:embed="rId3"/>
          <a:srcRect b="75561"/>
          <a:stretch/>
        </p:blipFill>
        <p:spPr>
          <a:xfrm>
            <a:off x="0" y="0"/>
            <a:ext cx="12132266" cy="1963353"/>
          </a:xfrm>
          <a:prstGeom prst="rect">
            <a:avLst/>
          </a:prstGeom>
        </p:spPr>
      </p:pic>
    </p:spTree>
    <p:extLst>
      <p:ext uri="{BB962C8B-B14F-4D97-AF65-F5344CB8AC3E}">
        <p14:creationId xmlns:p14="http://schemas.microsoft.com/office/powerpoint/2010/main" val="26153709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6727" y="1624639"/>
            <a:ext cx="9144000" cy="3398122"/>
          </a:xfrm>
        </p:spPr>
        <p:txBody>
          <a:bodyPr>
            <a:normAutofit/>
          </a:bodyPr>
          <a:lstStyle/>
          <a:p>
            <a:r>
              <a:rPr lang="en-US" sz="8000" dirty="0" smtClean="0">
                <a:latin typeface="Arial Black" panose="020B0A04020102020204" pitchFamily="34" charset="0"/>
              </a:rPr>
              <a:t>Input Stage </a:t>
            </a:r>
            <a:br>
              <a:rPr lang="en-US" sz="8000" dirty="0" smtClean="0">
                <a:latin typeface="Arial Black" panose="020B0A04020102020204" pitchFamily="34" charset="0"/>
              </a:rPr>
            </a:br>
            <a:endParaRPr lang="en-US" sz="8000" dirty="0">
              <a:latin typeface="Arial Black" panose="020B0A04020102020204" pitchFamily="34" charset="0"/>
            </a:endParaRPr>
          </a:p>
        </p:txBody>
      </p:sp>
    </p:spTree>
    <p:extLst>
      <p:ext uri="{BB962C8B-B14F-4D97-AF65-F5344CB8AC3E}">
        <p14:creationId xmlns:p14="http://schemas.microsoft.com/office/powerpoint/2010/main" val="33584407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8" y="-2576849"/>
            <a:ext cx="6853810" cy="12011697"/>
          </a:xfrm>
          <a:prstGeom prst="rect">
            <a:avLst/>
          </a:prstGeom>
        </p:spPr>
      </p:pic>
      <p:sp>
        <p:nvSpPr>
          <p:cNvPr id="3" name="Rounded Rectangle 2"/>
          <p:cNvSpPr/>
          <p:nvPr/>
        </p:nvSpPr>
        <p:spPr>
          <a:xfrm>
            <a:off x="3530991" y="2096086"/>
            <a:ext cx="2518117" cy="8721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530990" y="3120684"/>
            <a:ext cx="2518117" cy="508781"/>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3361386" y="4108361"/>
            <a:ext cx="2485622" cy="16227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p:cNvSpPr/>
          <p:nvPr/>
        </p:nvSpPr>
        <p:spPr>
          <a:xfrm>
            <a:off x="5128268" y="1245857"/>
            <a:ext cx="1841678" cy="631065"/>
          </a:xfrm>
          <a:prstGeom prst="wedgeRectCallout">
            <a:avLst>
              <a:gd name="adj1" fmla="val -36917"/>
              <a:gd name="adj2" fmla="val 767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Input stage</a:t>
            </a:r>
            <a:endParaRPr lang="en-US" sz="2000" b="1" dirty="0"/>
          </a:p>
        </p:txBody>
      </p:sp>
      <p:sp>
        <p:nvSpPr>
          <p:cNvPr id="7" name="Rectangular Callout 6"/>
          <p:cNvSpPr/>
          <p:nvPr/>
        </p:nvSpPr>
        <p:spPr>
          <a:xfrm>
            <a:off x="180304" y="5872766"/>
            <a:ext cx="3013657" cy="759854"/>
          </a:xfrm>
          <a:prstGeom prst="wedgeRectCallout">
            <a:avLst>
              <a:gd name="adj1" fmla="val 55235"/>
              <a:gd name="adj2" fmla="val -934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Base current compensated Load</a:t>
            </a:r>
            <a:endParaRPr lang="en-US" sz="2000" b="1" dirty="0"/>
          </a:p>
        </p:txBody>
      </p:sp>
    </p:spTree>
    <p:extLst>
      <p:ext uri="{BB962C8B-B14F-4D97-AF65-F5344CB8AC3E}">
        <p14:creationId xmlns:p14="http://schemas.microsoft.com/office/powerpoint/2010/main" val="1640147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077" y="150599"/>
            <a:ext cx="10984400" cy="6601973"/>
          </a:xfrm>
          <a:prstGeom prst="rect">
            <a:avLst/>
          </a:prstGeom>
        </p:spPr>
      </p:pic>
    </p:spTree>
    <p:extLst>
      <p:ext uri="{BB962C8B-B14F-4D97-AF65-F5344CB8AC3E}">
        <p14:creationId xmlns:p14="http://schemas.microsoft.com/office/powerpoint/2010/main" val="113187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386" y="0"/>
            <a:ext cx="8437839" cy="5718495"/>
          </a:xfrm>
          <a:prstGeom prst="rect">
            <a:avLst/>
          </a:prstGeom>
        </p:spPr>
      </p:pic>
      <p:pic>
        <p:nvPicPr>
          <p:cNvPr id="3" name="Picture 2"/>
          <p:cNvPicPr>
            <a:picLocks noChangeAspect="1"/>
          </p:cNvPicPr>
          <p:nvPr/>
        </p:nvPicPr>
        <p:blipFill>
          <a:blip r:embed="rId3"/>
          <a:stretch>
            <a:fillRect/>
          </a:stretch>
        </p:blipFill>
        <p:spPr>
          <a:xfrm>
            <a:off x="8533679" y="173843"/>
            <a:ext cx="3658321" cy="5875266"/>
          </a:xfrm>
          <a:prstGeom prst="rect">
            <a:avLst/>
          </a:prstGeom>
        </p:spPr>
      </p:pic>
      <p:sp>
        <p:nvSpPr>
          <p:cNvPr id="4" name="Rectangular Callout 3"/>
          <p:cNvSpPr/>
          <p:nvPr/>
        </p:nvSpPr>
        <p:spPr>
          <a:xfrm>
            <a:off x="7174523" y="5718495"/>
            <a:ext cx="2813539" cy="837050"/>
          </a:xfrm>
          <a:prstGeom prst="wedgeRectCallout">
            <a:avLst>
              <a:gd name="adj1" fmla="val 74167"/>
              <a:gd name="adj2" fmla="val -19631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Differential to single ended </a:t>
            </a:r>
            <a:endParaRPr lang="en-US" b="1" dirty="0">
              <a:solidFill>
                <a:schemeClr val="tx1"/>
              </a:solidFill>
            </a:endParaRPr>
          </a:p>
        </p:txBody>
      </p:sp>
    </p:spTree>
    <p:extLst>
      <p:ext uri="{BB962C8B-B14F-4D97-AF65-F5344CB8AC3E}">
        <p14:creationId xmlns:p14="http://schemas.microsoft.com/office/powerpoint/2010/main" val="441204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39" y="2412866"/>
            <a:ext cx="11165984" cy="1325563"/>
          </a:xfrm>
        </p:spPr>
        <p:txBody>
          <a:bodyPr>
            <a:noAutofit/>
          </a:bodyPr>
          <a:lstStyle/>
          <a:p>
            <a:r>
              <a:rPr lang="en-US" sz="8000" dirty="0" smtClean="0">
                <a:latin typeface="Arial Black" panose="020B0A04020102020204" pitchFamily="34" charset="0"/>
              </a:rPr>
              <a:t>Intermediate Stage</a:t>
            </a:r>
            <a:endParaRPr lang="en-US" sz="8000" dirty="0">
              <a:latin typeface="Arial Black" panose="020B0A04020102020204" pitchFamily="34" charset="0"/>
            </a:endParaRPr>
          </a:p>
        </p:txBody>
      </p:sp>
    </p:spTree>
    <p:extLst>
      <p:ext uri="{BB962C8B-B14F-4D97-AF65-F5344CB8AC3E}">
        <p14:creationId xmlns:p14="http://schemas.microsoft.com/office/powerpoint/2010/main" val="569762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8" y="-2576849"/>
            <a:ext cx="6853810" cy="12011697"/>
          </a:xfrm>
          <a:prstGeom prst="rect">
            <a:avLst/>
          </a:prstGeom>
        </p:spPr>
      </p:pic>
      <p:sp>
        <p:nvSpPr>
          <p:cNvPr id="3" name="Rounded Rectangle 2"/>
          <p:cNvSpPr/>
          <p:nvPr/>
        </p:nvSpPr>
        <p:spPr>
          <a:xfrm>
            <a:off x="6330462" y="3000777"/>
            <a:ext cx="2152356" cy="2612232"/>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ular Callout 4"/>
          <p:cNvSpPr/>
          <p:nvPr/>
        </p:nvSpPr>
        <p:spPr>
          <a:xfrm>
            <a:off x="6724357" y="6161649"/>
            <a:ext cx="3094892" cy="450166"/>
          </a:xfrm>
          <a:prstGeom prst="wedgeRectCallout">
            <a:avLst>
              <a:gd name="adj1" fmla="val -24469"/>
              <a:gd name="adj2" fmla="val -1656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Second Stage</a:t>
            </a:r>
            <a:endParaRPr lang="en-US" sz="2400" b="1" dirty="0"/>
          </a:p>
        </p:txBody>
      </p:sp>
    </p:spTree>
    <p:extLst>
      <p:ext uri="{BB962C8B-B14F-4D97-AF65-F5344CB8AC3E}">
        <p14:creationId xmlns:p14="http://schemas.microsoft.com/office/powerpoint/2010/main" val="5735456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8202" r="73030"/>
          <a:stretch/>
        </p:blipFill>
        <p:spPr>
          <a:xfrm>
            <a:off x="8468751" y="-1"/>
            <a:ext cx="3723249" cy="6761237"/>
          </a:xfrm>
          <a:prstGeom prst="rect">
            <a:avLst/>
          </a:prstGeom>
        </p:spPr>
      </p:pic>
      <p:pic>
        <p:nvPicPr>
          <p:cNvPr id="4" name="Picture 3"/>
          <p:cNvPicPr>
            <a:picLocks noChangeAspect="1"/>
          </p:cNvPicPr>
          <p:nvPr/>
        </p:nvPicPr>
        <p:blipFill rotWithShape="1">
          <a:blip r:embed="rId3"/>
          <a:srcRect t="23036"/>
          <a:stretch/>
        </p:blipFill>
        <p:spPr>
          <a:xfrm>
            <a:off x="238954" y="763221"/>
            <a:ext cx="8961120" cy="2969743"/>
          </a:xfrm>
          <a:prstGeom prst="rect">
            <a:avLst/>
          </a:prstGeom>
        </p:spPr>
      </p:pic>
    </p:spTree>
    <p:extLst>
      <p:ext uri="{BB962C8B-B14F-4D97-AF65-F5344CB8AC3E}">
        <p14:creationId xmlns:p14="http://schemas.microsoft.com/office/powerpoint/2010/main" val="41019840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7007" y="301256"/>
            <a:ext cx="10076274" cy="6447274"/>
          </a:xfrm>
          <a:prstGeom prst="rect">
            <a:avLst/>
          </a:prstGeom>
        </p:spPr>
      </p:pic>
    </p:spTree>
    <p:extLst>
      <p:ext uri="{BB962C8B-B14F-4D97-AF65-F5344CB8AC3E}">
        <p14:creationId xmlns:p14="http://schemas.microsoft.com/office/powerpoint/2010/main" val="830961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473" y="2618928"/>
            <a:ext cx="10515600" cy="1325563"/>
          </a:xfrm>
        </p:spPr>
        <p:txBody>
          <a:bodyPr>
            <a:noAutofit/>
          </a:bodyPr>
          <a:lstStyle/>
          <a:p>
            <a:pPr algn="ctr"/>
            <a:r>
              <a:rPr lang="en-US" sz="9600" dirty="0" smtClean="0">
                <a:latin typeface="Arial Black" panose="020B0A04020102020204" pitchFamily="34" charset="0"/>
              </a:rPr>
              <a:t>Output Stage</a:t>
            </a:r>
            <a:endParaRPr lang="en-US" sz="9600" dirty="0">
              <a:latin typeface="Arial Black" panose="020B0A04020102020204" pitchFamily="34" charset="0"/>
            </a:endParaRPr>
          </a:p>
        </p:txBody>
      </p:sp>
    </p:spTree>
    <p:extLst>
      <p:ext uri="{BB962C8B-B14F-4D97-AF65-F5344CB8AC3E}">
        <p14:creationId xmlns:p14="http://schemas.microsoft.com/office/powerpoint/2010/main" val="10719892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143" y="365125"/>
            <a:ext cx="11208657" cy="1325563"/>
          </a:xfrm>
        </p:spPr>
        <p:txBody>
          <a:bodyPr>
            <a:normAutofit fontScale="90000"/>
          </a:bodyPr>
          <a:lstStyle/>
          <a:p>
            <a:r>
              <a:rPr lang="en-US" sz="6000" b="1" u="sng" dirty="0" smtClean="0">
                <a:latin typeface="Arial Black" panose="020B0A04020102020204" pitchFamily="34" charset="0"/>
                <a:cs typeface="Aharoni" panose="02010803020104030203" pitchFamily="2" charset="-79"/>
              </a:rPr>
              <a:t>Chapter No 12 sub-sections</a:t>
            </a:r>
            <a:endParaRPr lang="en-US" sz="6000" b="1" u="sng" dirty="0">
              <a:latin typeface="Arial Black" panose="020B0A04020102020204" pitchFamily="34" charset="0"/>
              <a:cs typeface="Aharoni" panose="02010803020104030203" pitchFamily="2" charset="-79"/>
            </a:endParaRPr>
          </a:p>
        </p:txBody>
      </p:sp>
      <p:sp>
        <p:nvSpPr>
          <p:cNvPr id="3" name="Content Placeholder 2"/>
          <p:cNvSpPr>
            <a:spLocks noGrp="1"/>
          </p:cNvSpPr>
          <p:nvPr>
            <p:ph idx="1"/>
          </p:nvPr>
        </p:nvSpPr>
        <p:spPr/>
        <p:txBody>
          <a:bodyPr>
            <a:normAutofit fontScale="85000" lnSpcReduction="20000"/>
          </a:bodyPr>
          <a:lstStyle/>
          <a:p>
            <a:pPr>
              <a:lnSpc>
                <a:spcPct val="200000"/>
              </a:lnSpc>
            </a:pPr>
            <a:r>
              <a:rPr lang="en-US" b="1" dirty="0" smtClean="0">
                <a:latin typeface="Arial Black" panose="020B0A04020102020204" pitchFamily="34" charset="0"/>
                <a:cs typeface="Aharoni" panose="02010803020104030203" pitchFamily="2" charset="-79"/>
              </a:rPr>
              <a:t>MOSFET Operational amplifier</a:t>
            </a:r>
          </a:p>
          <a:p>
            <a:pPr>
              <a:lnSpc>
                <a:spcPct val="200000"/>
              </a:lnSpc>
            </a:pPr>
            <a:r>
              <a:rPr lang="en-US" b="1" dirty="0" smtClean="0">
                <a:latin typeface="Arial Black" panose="020B0A04020102020204" pitchFamily="34" charset="0"/>
                <a:cs typeface="Aharoni" panose="02010803020104030203" pitchFamily="2" charset="-79"/>
              </a:rPr>
              <a:t>BJT 741 Operational amplifier</a:t>
            </a:r>
          </a:p>
          <a:p>
            <a:pPr lvl="1">
              <a:lnSpc>
                <a:spcPct val="200000"/>
              </a:lnSpc>
            </a:pPr>
            <a:r>
              <a:rPr lang="en-US" b="1" dirty="0" smtClean="0">
                <a:latin typeface="Arial Black" panose="020B0A04020102020204" pitchFamily="34" charset="0"/>
                <a:cs typeface="Aharoni" panose="02010803020104030203" pitchFamily="2" charset="-79"/>
              </a:rPr>
              <a:t>Identifying subsection of 741</a:t>
            </a:r>
          </a:p>
          <a:p>
            <a:pPr lvl="1">
              <a:lnSpc>
                <a:spcPct val="200000"/>
              </a:lnSpc>
            </a:pPr>
            <a:r>
              <a:rPr lang="en-US" b="1" dirty="0" smtClean="0">
                <a:latin typeface="Arial Black" panose="020B0A04020102020204" pitchFamily="34" charset="0"/>
                <a:cs typeface="Aharoni" panose="02010803020104030203" pitchFamily="2" charset="-79"/>
              </a:rPr>
              <a:t>DC /Biasing analysis</a:t>
            </a:r>
          </a:p>
          <a:p>
            <a:pPr lvl="1">
              <a:lnSpc>
                <a:spcPct val="200000"/>
              </a:lnSpc>
            </a:pPr>
            <a:r>
              <a:rPr lang="en-US" b="1" dirty="0" smtClean="0">
                <a:latin typeface="Arial Black" panose="020B0A04020102020204" pitchFamily="34" charset="0"/>
                <a:cs typeface="Aharoni" panose="02010803020104030203" pitchFamily="2" charset="-79"/>
              </a:rPr>
              <a:t>Small signal analysis</a:t>
            </a:r>
          </a:p>
          <a:p>
            <a:pPr>
              <a:lnSpc>
                <a:spcPct val="200000"/>
              </a:lnSpc>
            </a:pPr>
            <a:r>
              <a:rPr lang="en-US" b="1" dirty="0" smtClean="0">
                <a:latin typeface="Arial Black" panose="020B0A04020102020204" pitchFamily="34" charset="0"/>
                <a:cs typeface="Aharoni" panose="02010803020104030203" pitchFamily="2" charset="-79"/>
              </a:rPr>
              <a:t>Modern techniques for design of BJT Operational amplifier</a:t>
            </a:r>
            <a:endParaRPr lang="en-US" b="1" dirty="0">
              <a:latin typeface="Arial Black" panose="020B0A04020102020204" pitchFamily="34" charset="0"/>
              <a:cs typeface="Aharoni" panose="02010803020104030203" pitchFamily="2" charset="-79"/>
            </a:endParaRPr>
          </a:p>
        </p:txBody>
      </p:sp>
    </p:spTree>
    <p:extLst>
      <p:ext uri="{BB962C8B-B14F-4D97-AF65-F5344CB8AC3E}">
        <p14:creationId xmlns:p14="http://schemas.microsoft.com/office/powerpoint/2010/main" val="2248712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7521" y="144519"/>
            <a:ext cx="11176040" cy="6649605"/>
          </a:xfrm>
          <a:prstGeom prst="rect">
            <a:avLst/>
          </a:prstGeom>
        </p:spPr>
      </p:pic>
    </p:spTree>
    <p:extLst>
      <p:ext uri="{BB962C8B-B14F-4D97-AF65-F5344CB8AC3E}">
        <p14:creationId xmlns:p14="http://schemas.microsoft.com/office/powerpoint/2010/main" val="2434148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10412"/>
            <a:ext cx="11905924" cy="2510061"/>
          </a:xfrm>
          <a:prstGeom prst="rect">
            <a:avLst/>
          </a:prstGeom>
        </p:spPr>
      </p:pic>
    </p:spTree>
    <p:extLst>
      <p:ext uri="{BB962C8B-B14F-4D97-AF65-F5344CB8AC3E}">
        <p14:creationId xmlns:p14="http://schemas.microsoft.com/office/powerpoint/2010/main" val="29483354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4481" y="176299"/>
            <a:ext cx="10287558" cy="6574993"/>
          </a:xfrm>
          <a:prstGeom prst="rect">
            <a:avLst/>
          </a:prstGeom>
        </p:spPr>
      </p:pic>
    </p:spTree>
    <p:extLst>
      <p:ext uri="{BB962C8B-B14F-4D97-AF65-F5344CB8AC3E}">
        <p14:creationId xmlns:p14="http://schemas.microsoft.com/office/powerpoint/2010/main" val="39462017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8394" y="2126915"/>
            <a:ext cx="9144000" cy="2387600"/>
          </a:xfrm>
        </p:spPr>
        <p:txBody>
          <a:bodyPr/>
          <a:lstStyle/>
          <a:p>
            <a:r>
              <a:rPr lang="en-US" dirty="0" smtClean="0">
                <a:latin typeface="Arial Black" panose="020B0A04020102020204" pitchFamily="34" charset="0"/>
              </a:rPr>
              <a:t>Short Circuit Protection</a:t>
            </a:r>
            <a:endParaRPr lang="en-US" dirty="0">
              <a:latin typeface="Arial Black" panose="020B0A04020102020204" pitchFamily="34" charset="0"/>
            </a:endParaRPr>
          </a:p>
        </p:txBody>
      </p:sp>
    </p:spTree>
    <p:extLst>
      <p:ext uri="{BB962C8B-B14F-4D97-AF65-F5344CB8AC3E}">
        <p14:creationId xmlns:p14="http://schemas.microsoft.com/office/powerpoint/2010/main" val="1993915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8" y="-2576849"/>
            <a:ext cx="6853810" cy="12011697"/>
          </a:xfrm>
          <a:prstGeom prst="rect">
            <a:avLst/>
          </a:prstGeom>
        </p:spPr>
      </p:pic>
      <p:sp>
        <p:nvSpPr>
          <p:cNvPr id="3" name="Rectangle 2"/>
          <p:cNvSpPr/>
          <p:nvPr/>
        </p:nvSpPr>
        <p:spPr>
          <a:xfrm>
            <a:off x="9889588" y="872197"/>
            <a:ext cx="703384" cy="2335237"/>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5400000">
            <a:off x="8172156" y="3330527"/>
            <a:ext cx="703384" cy="5038578"/>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29932" y="56269"/>
            <a:ext cx="1730326" cy="707886"/>
          </a:xfrm>
          <a:prstGeom prst="rect">
            <a:avLst/>
          </a:prstGeom>
          <a:solidFill>
            <a:schemeClr val="tx1"/>
          </a:solidFill>
        </p:spPr>
        <p:txBody>
          <a:bodyPr wrap="square" rtlCol="0">
            <a:spAutoFit/>
          </a:bodyPr>
          <a:lstStyle/>
          <a:p>
            <a:pPr algn="ctr"/>
            <a:r>
              <a:rPr lang="en-US" sz="2000" b="1" dirty="0" smtClean="0">
                <a:solidFill>
                  <a:schemeClr val="bg1"/>
                </a:solidFill>
              </a:rPr>
              <a:t>Short circuit protection</a:t>
            </a:r>
            <a:endParaRPr lang="en-US" sz="2000" b="1" dirty="0">
              <a:solidFill>
                <a:schemeClr val="bg1"/>
              </a:solidFill>
            </a:endParaRPr>
          </a:p>
        </p:txBody>
      </p:sp>
      <p:sp>
        <p:nvSpPr>
          <p:cNvPr id="6" name="TextBox 5"/>
          <p:cNvSpPr txBox="1"/>
          <p:nvPr/>
        </p:nvSpPr>
        <p:spPr>
          <a:xfrm>
            <a:off x="7061982" y="6260185"/>
            <a:ext cx="2658794" cy="400110"/>
          </a:xfrm>
          <a:prstGeom prst="rect">
            <a:avLst/>
          </a:prstGeom>
          <a:solidFill>
            <a:schemeClr val="tx1"/>
          </a:solidFill>
        </p:spPr>
        <p:txBody>
          <a:bodyPr wrap="square" rtlCol="0">
            <a:spAutoFit/>
          </a:bodyPr>
          <a:lstStyle/>
          <a:p>
            <a:pPr algn="ctr"/>
            <a:r>
              <a:rPr lang="en-US" sz="2000" b="1" dirty="0" smtClean="0">
                <a:solidFill>
                  <a:schemeClr val="bg1"/>
                </a:solidFill>
              </a:rPr>
              <a:t>Short circuit protection</a:t>
            </a:r>
            <a:endParaRPr lang="en-US" sz="2000" b="1" dirty="0">
              <a:solidFill>
                <a:schemeClr val="bg1"/>
              </a:solidFill>
            </a:endParaRPr>
          </a:p>
        </p:txBody>
      </p:sp>
    </p:spTree>
    <p:extLst>
      <p:ext uri="{BB962C8B-B14F-4D97-AF65-F5344CB8AC3E}">
        <p14:creationId xmlns:p14="http://schemas.microsoft.com/office/powerpoint/2010/main" val="36892860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124" y="99611"/>
            <a:ext cx="5475404" cy="3890498"/>
          </a:xfrm>
          <a:prstGeom prst="rect">
            <a:avLst/>
          </a:prstGeom>
        </p:spPr>
      </p:pic>
      <p:pic>
        <p:nvPicPr>
          <p:cNvPr id="2" name="Picture 1"/>
          <p:cNvPicPr>
            <a:picLocks noChangeAspect="1"/>
          </p:cNvPicPr>
          <p:nvPr/>
        </p:nvPicPr>
        <p:blipFill rotWithShape="1">
          <a:blip r:embed="rId3"/>
          <a:srcRect t="93857" r="38123" b="390"/>
          <a:stretch/>
        </p:blipFill>
        <p:spPr>
          <a:xfrm>
            <a:off x="521708" y="5975799"/>
            <a:ext cx="11369489" cy="772731"/>
          </a:xfrm>
          <a:prstGeom prst="rect">
            <a:avLst/>
          </a:prstGeom>
        </p:spPr>
      </p:pic>
      <p:pic>
        <p:nvPicPr>
          <p:cNvPr id="3" name="Picture 2"/>
          <p:cNvPicPr>
            <a:picLocks noChangeAspect="1"/>
          </p:cNvPicPr>
          <p:nvPr/>
        </p:nvPicPr>
        <p:blipFill>
          <a:blip r:embed="rId4"/>
          <a:stretch>
            <a:fillRect/>
          </a:stretch>
        </p:blipFill>
        <p:spPr>
          <a:xfrm>
            <a:off x="5720002" y="0"/>
            <a:ext cx="6171195" cy="6078828"/>
          </a:xfrm>
          <a:prstGeom prst="rect">
            <a:avLst/>
          </a:prstGeom>
        </p:spPr>
      </p:pic>
    </p:spTree>
    <p:extLst>
      <p:ext uri="{BB962C8B-B14F-4D97-AF65-F5344CB8AC3E}">
        <p14:creationId xmlns:p14="http://schemas.microsoft.com/office/powerpoint/2010/main" val="360134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0492" y="197532"/>
            <a:ext cx="11256135" cy="6117464"/>
          </a:xfrm>
        </p:spPr>
        <p:txBody>
          <a:bodyPr>
            <a:noAutofit/>
          </a:bodyPr>
          <a:lstStyle/>
          <a:p>
            <a:pPr algn="l"/>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a:latin typeface="Arial Black" panose="020B0A04020102020204" pitchFamily="34" charset="0"/>
              </a:rPr>
              <a:t/>
            </a:r>
            <a:br>
              <a:rPr lang="en-US" sz="11500" dirty="0">
                <a:latin typeface="Arial Black" panose="020B0A04020102020204" pitchFamily="34" charset="0"/>
              </a:rPr>
            </a:b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a:latin typeface="Arial Black" panose="020B0A04020102020204" pitchFamily="34" charset="0"/>
              </a:rPr>
              <a:t/>
            </a:r>
            <a:br>
              <a:rPr lang="en-US" sz="11500" dirty="0">
                <a:latin typeface="Arial Black" panose="020B0A04020102020204" pitchFamily="34" charset="0"/>
              </a:rPr>
            </a:b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a:latin typeface="Arial Black" panose="020B0A04020102020204" pitchFamily="34" charset="0"/>
              </a:rPr>
              <a:t/>
            </a:r>
            <a:br>
              <a:rPr lang="en-US" sz="11500" dirty="0">
                <a:latin typeface="Arial Black" panose="020B0A04020102020204" pitchFamily="34" charset="0"/>
              </a:rPr>
            </a:b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8000" dirty="0" smtClean="0">
                <a:latin typeface="Arial Black" panose="020B0A04020102020204" pitchFamily="34" charset="0"/>
              </a:rPr>
              <a:t>Part-II</a:t>
            </a: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a:latin typeface="Arial Black" panose="020B0A04020102020204" pitchFamily="34" charset="0"/>
              </a:rPr>
              <a:t/>
            </a:r>
            <a:br>
              <a:rPr lang="en-US" sz="11500" dirty="0">
                <a:latin typeface="Arial Black" panose="020B0A04020102020204" pitchFamily="34" charset="0"/>
              </a:rPr>
            </a:br>
            <a:r>
              <a:rPr lang="en-US" sz="9600" dirty="0" smtClean="0">
                <a:latin typeface="Arial Black" panose="020B0A04020102020204" pitchFamily="34" charset="0"/>
              </a:rPr>
              <a:t>DC BIASING</a:t>
            </a:r>
            <a:r>
              <a:rPr lang="en-US" sz="11500" dirty="0" smtClean="0">
                <a:latin typeface="Arial Black" panose="020B0A04020102020204" pitchFamily="34" charset="0"/>
              </a:rPr>
              <a:t/>
            </a:r>
            <a:br>
              <a:rPr lang="en-US" sz="11500" dirty="0" smtClean="0">
                <a:latin typeface="Arial Black" panose="020B0A04020102020204" pitchFamily="34" charset="0"/>
              </a:rPr>
            </a:br>
            <a:r>
              <a:rPr lang="en-US" sz="11500" dirty="0" smtClean="0">
                <a:latin typeface="Arial Black" panose="020B0A04020102020204" pitchFamily="34" charset="0"/>
              </a:rPr>
              <a:t> </a:t>
            </a:r>
            <a:endParaRPr lang="en-US" sz="11500" dirty="0">
              <a:latin typeface="Arial Black" panose="020B0A04020102020204" pitchFamily="34" charset="0"/>
            </a:endParaRPr>
          </a:p>
        </p:txBody>
      </p:sp>
    </p:spTree>
    <p:extLst>
      <p:ext uri="{BB962C8B-B14F-4D97-AF65-F5344CB8AC3E}">
        <p14:creationId xmlns:p14="http://schemas.microsoft.com/office/powerpoint/2010/main" val="38555228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4946" y="214245"/>
            <a:ext cx="8764811" cy="6460778"/>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7249885" y="6297356"/>
                <a:ext cx="4305538" cy="3776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𝑴𝒆𝒂𝒏𝒊𝒏𝒈</m:t>
                      </m:r>
                      <m:r>
                        <a:rPr lang="en-US" sz="2400" b="1" i="1" smtClean="0">
                          <a:latin typeface="Cambria Math" panose="02040503050406030204" pitchFamily="18" charset="0"/>
                        </a:rPr>
                        <m:t> </m:t>
                      </m:r>
                      <m:r>
                        <a:rPr lang="en-US" sz="2400" b="1" i="1" smtClean="0">
                          <a:latin typeface="Cambria Math" panose="02040503050406030204" pitchFamily="18" charset="0"/>
                        </a:rPr>
                        <m:t>𝒕𝒉𝒂𝒕</m:t>
                      </m:r>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𝑺</m:t>
                          </m:r>
                        </m:sub>
                      </m:sSub>
                      <m:r>
                        <a:rPr lang="en-US" sz="2400" b="1" i="1" smtClean="0">
                          <a:latin typeface="Cambria Math" panose="02040503050406030204" pitchFamily="18" charset="0"/>
                        </a:rPr>
                        <m:t>=</m:t>
                      </m:r>
                      <m:r>
                        <a:rPr lang="en-US" sz="2400" b="1" i="1" smtClean="0">
                          <a:latin typeface="Cambria Math" panose="02040503050406030204" pitchFamily="18" charset="0"/>
                        </a:rPr>
                        <m:t>𝟑</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𝟏𝟎</m:t>
                          </m:r>
                        </m:e>
                        <m:sup>
                          <m:r>
                            <a:rPr lang="en-US" sz="2400" b="1" i="1" smtClean="0">
                              <a:latin typeface="Cambria Math" panose="02040503050406030204" pitchFamily="18" charset="0"/>
                            </a:rPr>
                            <m:t>−</m:t>
                          </m:r>
                          <m:r>
                            <a:rPr lang="en-US" sz="2400" b="1" i="1" smtClean="0">
                              <a:latin typeface="Cambria Math" panose="02040503050406030204" pitchFamily="18" charset="0"/>
                            </a:rPr>
                            <m:t>𝟏𝟒</m:t>
                          </m:r>
                        </m:sup>
                      </m:sSup>
                    </m:oMath>
                  </m:oMathPara>
                </a14:m>
                <a:endParaRPr lang="en-US" sz="2400" b="1" dirty="0"/>
              </a:p>
            </p:txBody>
          </p:sp>
        </mc:Choice>
        <mc:Fallback>
          <p:sp>
            <p:nvSpPr>
              <p:cNvPr id="3" name="TextBox 2"/>
              <p:cNvSpPr txBox="1">
                <a:spLocks noRot="1" noChangeAspect="1" noMove="1" noResize="1" noEditPoints="1" noAdjustHandles="1" noChangeArrowheads="1" noChangeShapeType="1" noTextEdit="1"/>
              </p:cNvSpPr>
              <p:nvPr/>
            </p:nvSpPr>
            <p:spPr>
              <a:xfrm>
                <a:off x="7249885" y="6297356"/>
                <a:ext cx="4305538" cy="377667"/>
              </a:xfrm>
              <a:prstGeom prst="rect">
                <a:avLst/>
              </a:prstGeom>
              <a:blipFill rotWithShape="0">
                <a:blip r:embed="rId3"/>
                <a:stretch>
                  <a:fillRect l="-1980" t="-1613" r="-283" b="-33871"/>
                </a:stretch>
              </a:blipFill>
            </p:spPr>
            <p:txBody>
              <a:bodyPr/>
              <a:lstStyle/>
              <a:p>
                <a:r>
                  <a:rPr lang="en-US">
                    <a:noFill/>
                  </a:rPr>
                  <a:t> </a:t>
                </a:r>
              </a:p>
            </p:txBody>
          </p:sp>
        </mc:Fallback>
      </mc:AlternateContent>
    </p:spTree>
    <p:extLst>
      <p:ext uri="{BB962C8B-B14F-4D97-AF65-F5344CB8AC3E}">
        <p14:creationId xmlns:p14="http://schemas.microsoft.com/office/powerpoint/2010/main" val="2247829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5400000">
            <a:off x="2759249" y="-2576849"/>
            <a:ext cx="6853810" cy="12011697"/>
          </a:xfrm>
          <a:prstGeom prst="rect">
            <a:avLst/>
          </a:prstGeom>
        </p:spPr>
      </p:pic>
      <p:sp>
        <p:nvSpPr>
          <p:cNvPr id="3" name="Rectangle 2"/>
          <p:cNvSpPr/>
          <p:nvPr/>
        </p:nvSpPr>
        <p:spPr>
          <a:xfrm>
            <a:off x="180304" y="128789"/>
            <a:ext cx="1558344" cy="56151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32704" y="3812145"/>
            <a:ext cx="2706710" cy="23368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5400000">
            <a:off x="3756206" y="-3098152"/>
            <a:ext cx="936685" cy="77790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02187" y="1133714"/>
            <a:ext cx="1529340" cy="186706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1" name="Rectangle 10"/>
          <p:cNvSpPr/>
          <p:nvPr/>
        </p:nvSpPr>
        <p:spPr>
          <a:xfrm rot="5400000">
            <a:off x="3152067" y="138413"/>
            <a:ext cx="732517" cy="324068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186153" y="417009"/>
            <a:ext cx="1287888" cy="400110"/>
          </a:xfrm>
          <a:prstGeom prst="rect">
            <a:avLst/>
          </a:prstGeom>
          <a:noFill/>
        </p:spPr>
        <p:txBody>
          <a:bodyPr wrap="square" rtlCol="0">
            <a:spAutoFit/>
          </a:bodyPr>
          <a:lstStyle/>
          <a:p>
            <a:r>
              <a:rPr lang="en-US" sz="2000" b="1" dirty="0" smtClean="0">
                <a:solidFill>
                  <a:srgbClr val="00B050"/>
                </a:solidFill>
              </a:rPr>
              <a:t>Mirror-2</a:t>
            </a:r>
            <a:endParaRPr lang="en-US" sz="2000" b="1" dirty="0">
              <a:solidFill>
                <a:srgbClr val="00B050"/>
              </a:solidFill>
            </a:endParaRPr>
          </a:p>
        </p:txBody>
      </p:sp>
      <p:sp>
        <p:nvSpPr>
          <p:cNvPr id="15" name="TextBox 14"/>
          <p:cNvSpPr txBox="1"/>
          <p:nvPr/>
        </p:nvSpPr>
        <p:spPr>
          <a:xfrm>
            <a:off x="2807594" y="1712890"/>
            <a:ext cx="1017431" cy="369332"/>
          </a:xfrm>
          <a:prstGeom prst="rect">
            <a:avLst/>
          </a:prstGeom>
          <a:noFill/>
        </p:spPr>
        <p:txBody>
          <a:bodyPr wrap="square" rtlCol="0">
            <a:spAutoFit/>
          </a:bodyPr>
          <a:lstStyle/>
          <a:p>
            <a:r>
              <a:rPr lang="en-US" b="1" dirty="0" smtClean="0">
                <a:solidFill>
                  <a:srgbClr val="00B050"/>
                </a:solidFill>
              </a:rPr>
              <a:t>Mirror-1</a:t>
            </a:r>
            <a:endParaRPr lang="en-US" b="1" dirty="0">
              <a:solidFill>
                <a:srgbClr val="00B050"/>
              </a:solidFill>
            </a:endParaRPr>
          </a:p>
        </p:txBody>
      </p:sp>
      <p:sp>
        <p:nvSpPr>
          <p:cNvPr id="17" name="TextBox 16"/>
          <p:cNvSpPr txBox="1"/>
          <p:nvPr/>
        </p:nvSpPr>
        <p:spPr>
          <a:xfrm>
            <a:off x="463825" y="5743977"/>
            <a:ext cx="2343769" cy="369332"/>
          </a:xfrm>
          <a:prstGeom prst="rect">
            <a:avLst/>
          </a:prstGeom>
          <a:noFill/>
        </p:spPr>
        <p:txBody>
          <a:bodyPr wrap="square" rtlCol="0">
            <a:spAutoFit/>
          </a:bodyPr>
          <a:lstStyle/>
          <a:p>
            <a:r>
              <a:rPr lang="en-US" b="1" dirty="0" err="1" smtClean="0">
                <a:solidFill>
                  <a:srgbClr val="FF0000"/>
                </a:solidFill>
              </a:rPr>
              <a:t>Widlar</a:t>
            </a:r>
            <a:r>
              <a:rPr lang="en-US" b="1" dirty="0" smtClean="0">
                <a:solidFill>
                  <a:srgbClr val="FF0000"/>
                </a:solidFill>
              </a:rPr>
              <a:t> current source</a:t>
            </a:r>
            <a:endParaRPr lang="en-US" b="1" dirty="0">
              <a:solidFill>
                <a:srgbClr val="FF0000"/>
              </a:solidFill>
            </a:endParaRPr>
          </a:p>
        </p:txBody>
      </p:sp>
    </p:spTree>
    <p:extLst>
      <p:ext uri="{BB962C8B-B14F-4D97-AF65-F5344CB8AC3E}">
        <p14:creationId xmlns:p14="http://schemas.microsoft.com/office/powerpoint/2010/main" val="35668399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748540" cy="5083412"/>
          </a:xfrm>
          <a:prstGeom prst="rect">
            <a:avLst/>
          </a:prstGeom>
        </p:spPr>
      </p:pic>
      <p:sp>
        <p:nvSpPr>
          <p:cNvPr id="3" name="TextBox 2"/>
          <p:cNvSpPr txBox="1"/>
          <p:nvPr/>
        </p:nvSpPr>
        <p:spPr>
          <a:xfrm>
            <a:off x="4659087" y="43543"/>
            <a:ext cx="3526972" cy="769441"/>
          </a:xfrm>
          <a:prstGeom prst="rect">
            <a:avLst/>
          </a:prstGeom>
          <a:noFill/>
        </p:spPr>
        <p:txBody>
          <a:bodyPr wrap="square" rtlCol="0">
            <a:spAutoFit/>
          </a:bodyPr>
          <a:lstStyle/>
          <a:p>
            <a:r>
              <a:rPr lang="en-US" sz="4400" dirty="0" smtClean="0"/>
              <a:t>: Introduction</a:t>
            </a:r>
            <a:endParaRPr lang="en-US" sz="4400" dirty="0"/>
          </a:p>
        </p:txBody>
      </p:sp>
    </p:spTree>
    <p:extLst>
      <p:ext uri="{BB962C8B-B14F-4D97-AF65-F5344CB8AC3E}">
        <p14:creationId xmlns:p14="http://schemas.microsoft.com/office/powerpoint/2010/main" val="31780803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 y="1257609"/>
            <a:ext cx="11802794" cy="3108543"/>
          </a:xfrm>
          <a:prstGeom prst="rect">
            <a:avLst/>
          </a:prstGeom>
        </p:spPr>
        <p:txBody>
          <a:bodyPr wrap="square">
            <a:spAutoFit/>
          </a:bodyPr>
          <a:lstStyle/>
          <a:p>
            <a:r>
              <a:rPr lang="en-US" sz="2800" b="1" dirty="0">
                <a:solidFill>
                  <a:srgbClr val="202124"/>
                </a:solidFill>
                <a:latin typeface="arial" panose="020B0604020202020204" pitchFamily="34" charset="0"/>
              </a:rPr>
              <a:t>The 741 Op Amp IC is </a:t>
            </a:r>
            <a:r>
              <a:rPr lang="en-US" sz="2800" b="1" dirty="0" smtClean="0">
                <a:solidFill>
                  <a:srgbClr val="202124"/>
                </a:solidFill>
                <a:latin typeface="arial" panose="020B0604020202020204" pitchFamily="34" charset="0"/>
              </a:rPr>
              <a:t>most commonly used general </a:t>
            </a:r>
            <a:r>
              <a:rPr lang="en-US" sz="2800" b="1" dirty="0">
                <a:solidFill>
                  <a:srgbClr val="202124"/>
                </a:solidFill>
                <a:latin typeface="arial" panose="020B0604020202020204" pitchFamily="34" charset="0"/>
              </a:rPr>
              <a:t>purpose Operational Amplifier. </a:t>
            </a:r>
            <a:endParaRPr lang="en-US" sz="2800" b="1" dirty="0" smtClean="0">
              <a:solidFill>
                <a:srgbClr val="202124"/>
              </a:solidFill>
              <a:latin typeface="arial" panose="020B0604020202020204" pitchFamily="34" charset="0"/>
            </a:endParaRPr>
          </a:p>
          <a:p>
            <a:endParaRPr lang="en-US" sz="2800" b="1" dirty="0" smtClean="0">
              <a:solidFill>
                <a:srgbClr val="202124"/>
              </a:solidFill>
              <a:latin typeface="arial" panose="020B0604020202020204" pitchFamily="34" charset="0"/>
            </a:endParaRPr>
          </a:p>
          <a:p>
            <a:endParaRPr lang="en-US" sz="2800" b="1" dirty="0" smtClean="0">
              <a:solidFill>
                <a:srgbClr val="202124"/>
              </a:solidFill>
              <a:latin typeface="arial" panose="020B0604020202020204" pitchFamily="34" charset="0"/>
            </a:endParaRPr>
          </a:p>
          <a:p>
            <a:r>
              <a:rPr lang="en-US" sz="2800" b="1" dirty="0" smtClean="0">
                <a:solidFill>
                  <a:srgbClr val="202124"/>
                </a:solidFill>
                <a:latin typeface="arial" panose="020B0604020202020204" pitchFamily="34" charset="0"/>
              </a:rPr>
              <a:t>It </a:t>
            </a:r>
            <a:r>
              <a:rPr lang="en-US" sz="2800" b="1" dirty="0">
                <a:solidFill>
                  <a:srgbClr val="202124"/>
                </a:solidFill>
                <a:latin typeface="arial" panose="020B0604020202020204" pitchFamily="34" charset="0"/>
              </a:rPr>
              <a:t>was first manufactured by Fairchild semiconductors in the year 1963. </a:t>
            </a:r>
            <a:endParaRPr lang="en-US" sz="2800" b="1" dirty="0" smtClean="0">
              <a:solidFill>
                <a:srgbClr val="202124"/>
              </a:solidFill>
              <a:latin typeface="arial" panose="020B0604020202020204" pitchFamily="34" charset="0"/>
            </a:endParaRPr>
          </a:p>
          <a:p>
            <a:endParaRPr lang="en-US" sz="2800" b="1" dirty="0" smtClean="0">
              <a:solidFill>
                <a:srgbClr val="202124"/>
              </a:solidFill>
              <a:latin typeface="arial" panose="020B0604020202020204" pitchFamily="34" charset="0"/>
            </a:endParaRPr>
          </a:p>
        </p:txBody>
      </p:sp>
      <p:sp>
        <p:nvSpPr>
          <p:cNvPr id="3" name="Rectangle 2"/>
          <p:cNvSpPr/>
          <p:nvPr/>
        </p:nvSpPr>
        <p:spPr>
          <a:xfrm>
            <a:off x="295422" y="4549451"/>
            <a:ext cx="11690252" cy="1384995"/>
          </a:xfrm>
          <a:prstGeom prst="rect">
            <a:avLst/>
          </a:prstGeom>
        </p:spPr>
        <p:txBody>
          <a:bodyPr wrap="square">
            <a:spAutoFit/>
          </a:bodyPr>
          <a:lstStyle/>
          <a:p>
            <a:r>
              <a:rPr lang="en-US" sz="2800" b="1" dirty="0" smtClean="0">
                <a:solidFill>
                  <a:srgbClr val="202124"/>
                </a:solidFill>
                <a:latin typeface="arial" panose="020B0604020202020204" pitchFamily="34" charset="0"/>
              </a:rPr>
              <a:t>It performs </a:t>
            </a:r>
            <a:r>
              <a:rPr lang="en-US" sz="2800" b="1" dirty="0">
                <a:solidFill>
                  <a:srgbClr val="202124"/>
                </a:solidFill>
                <a:latin typeface="arial" panose="020B0604020202020204" pitchFamily="34" charset="0"/>
              </a:rPr>
              <a:t>both mathematical operations and amplification </a:t>
            </a:r>
            <a:r>
              <a:rPr lang="en-US" sz="2800" b="1" dirty="0" smtClean="0">
                <a:solidFill>
                  <a:srgbClr val="202124"/>
                </a:solidFill>
                <a:latin typeface="arial" panose="020B0604020202020204" pitchFamily="34" charset="0"/>
              </a:rPr>
              <a:t>functions</a:t>
            </a:r>
            <a:r>
              <a:rPr lang="en-US" sz="2800" dirty="0">
                <a:solidFill>
                  <a:srgbClr val="202124"/>
                </a:solidFill>
                <a:latin typeface="arial" panose="020B0604020202020204" pitchFamily="34" charset="0"/>
              </a:rPr>
              <a:t> </a:t>
            </a:r>
            <a:r>
              <a:rPr lang="en-US" sz="2800" dirty="0" smtClean="0">
                <a:solidFill>
                  <a:srgbClr val="202124"/>
                </a:solidFill>
                <a:latin typeface="arial" panose="020B0604020202020204" pitchFamily="34" charset="0"/>
              </a:rPr>
              <a:t>(</a:t>
            </a:r>
            <a:r>
              <a:rPr lang="en-US" sz="2800" b="1" dirty="0" smtClean="0">
                <a:solidFill>
                  <a:srgbClr val="202124"/>
                </a:solidFill>
                <a:latin typeface="arial" panose="020B0604020202020204" pitchFamily="34" charset="0"/>
              </a:rPr>
              <a:t>mathematical </a:t>
            </a:r>
            <a:r>
              <a:rPr lang="en-US" sz="2800" b="1" dirty="0">
                <a:solidFill>
                  <a:srgbClr val="202124"/>
                </a:solidFill>
                <a:latin typeface="arial" panose="020B0604020202020204" pitchFamily="34" charset="0"/>
              </a:rPr>
              <a:t>operations like addition, subtraction, multiplication, division, differentiation, integration, etc</a:t>
            </a:r>
            <a:r>
              <a:rPr lang="en-US" sz="2800" b="1" dirty="0" smtClean="0">
                <a:solidFill>
                  <a:srgbClr val="202124"/>
                </a:solidFill>
                <a:latin typeface="arial" panose="020B0604020202020204" pitchFamily="34" charset="0"/>
              </a:rPr>
              <a:t>.)</a:t>
            </a:r>
            <a:endParaRPr lang="en-US" sz="2800" b="1" dirty="0"/>
          </a:p>
        </p:txBody>
      </p:sp>
      <p:sp>
        <p:nvSpPr>
          <p:cNvPr id="4" name="Title 3"/>
          <p:cNvSpPr>
            <a:spLocks noGrp="1"/>
          </p:cNvSpPr>
          <p:nvPr>
            <p:ph type="title"/>
          </p:nvPr>
        </p:nvSpPr>
        <p:spPr>
          <a:xfrm>
            <a:off x="436098" y="125974"/>
            <a:ext cx="10515600" cy="1325563"/>
          </a:xfrm>
        </p:spPr>
        <p:txBody>
          <a:bodyPr/>
          <a:lstStyle/>
          <a:p>
            <a:r>
              <a:rPr lang="en-US" b="1" u="sng" dirty="0" smtClean="0">
                <a:latin typeface="Aharoni" panose="02010803020104030203" pitchFamily="2" charset="-79"/>
                <a:cs typeface="Aharoni" panose="02010803020104030203" pitchFamily="2" charset="-79"/>
              </a:rPr>
              <a:t>Introduction</a:t>
            </a:r>
            <a:endParaRPr lang="en-US" b="1" u="sng"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77615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wipe(down)">
                                      <p:cBhvr>
                                        <p:cTn id="7" dur="500"/>
                                        <p:tgtEl>
                                          <p:spTgt spid="2">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2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473" y="224991"/>
            <a:ext cx="10132504" cy="6312848"/>
          </a:xfrm>
          <a:prstGeom prst="rect">
            <a:avLst/>
          </a:prstGeom>
        </p:spPr>
      </p:pic>
      <p:sp>
        <p:nvSpPr>
          <p:cNvPr id="3" name="TextBox 2"/>
          <p:cNvSpPr txBox="1"/>
          <p:nvPr/>
        </p:nvSpPr>
        <p:spPr>
          <a:xfrm>
            <a:off x="4659087" y="43543"/>
            <a:ext cx="3526972" cy="769441"/>
          </a:xfrm>
          <a:prstGeom prst="rect">
            <a:avLst/>
          </a:prstGeom>
          <a:noFill/>
        </p:spPr>
        <p:txBody>
          <a:bodyPr wrap="square" rtlCol="0">
            <a:spAutoFit/>
          </a:bodyPr>
          <a:lstStyle/>
          <a:p>
            <a:r>
              <a:rPr lang="en-US" sz="4400" dirty="0" smtClean="0"/>
              <a:t>: Introduction</a:t>
            </a:r>
            <a:endParaRPr lang="en-US" sz="4400" dirty="0"/>
          </a:p>
        </p:txBody>
      </p:sp>
    </p:spTree>
    <p:extLst>
      <p:ext uri="{BB962C8B-B14F-4D97-AF65-F5344CB8AC3E}">
        <p14:creationId xmlns:p14="http://schemas.microsoft.com/office/powerpoint/2010/main" val="39212608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35266" r="31148" b="47856"/>
          <a:stretch/>
        </p:blipFill>
        <p:spPr>
          <a:xfrm>
            <a:off x="423069" y="1182679"/>
            <a:ext cx="6215237" cy="1363002"/>
          </a:xfrm>
          <a:prstGeom prst="rect">
            <a:avLst/>
          </a:prstGeom>
        </p:spPr>
      </p:pic>
      <p:pic>
        <p:nvPicPr>
          <p:cNvPr id="3" name="Picture 2"/>
          <p:cNvPicPr>
            <a:picLocks noChangeAspect="1"/>
          </p:cNvPicPr>
          <p:nvPr/>
        </p:nvPicPr>
        <p:blipFill rotWithShape="1">
          <a:blip r:embed="rId2"/>
          <a:srcRect t="51978" r="31652" b="27172"/>
          <a:stretch/>
        </p:blipFill>
        <p:spPr>
          <a:xfrm>
            <a:off x="347805" y="2517621"/>
            <a:ext cx="6215237" cy="1696109"/>
          </a:xfrm>
          <a:prstGeom prst="rect">
            <a:avLst/>
          </a:prstGeom>
        </p:spPr>
      </p:pic>
      <p:pic>
        <p:nvPicPr>
          <p:cNvPr id="4" name="Picture 3"/>
          <p:cNvPicPr>
            <a:picLocks noChangeAspect="1"/>
          </p:cNvPicPr>
          <p:nvPr/>
        </p:nvPicPr>
        <p:blipFill rotWithShape="1">
          <a:blip r:embed="rId2"/>
          <a:srcRect t="21399" r="29343" b="64900"/>
          <a:stretch/>
        </p:blipFill>
        <p:spPr>
          <a:xfrm>
            <a:off x="70662" y="0"/>
            <a:ext cx="6769525" cy="1174310"/>
          </a:xfrm>
          <a:prstGeom prst="rect">
            <a:avLst/>
          </a:prstGeom>
          <a:solidFill>
            <a:schemeClr val="accent2"/>
          </a:solidFill>
        </p:spPr>
      </p:pic>
      <p:pic>
        <p:nvPicPr>
          <p:cNvPr id="5" name="Picture 4"/>
          <p:cNvPicPr>
            <a:picLocks noChangeAspect="1"/>
          </p:cNvPicPr>
          <p:nvPr/>
        </p:nvPicPr>
        <p:blipFill rotWithShape="1">
          <a:blip r:embed="rId2"/>
          <a:srcRect l="75098"/>
          <a:stretch/>
        </p:blipFill>
        <p:spPr>
          <a:xfrm>
            <a:off x="9259910" y="153323"/>
            <a:ext cx="2475446" cy="648573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41064" y="4230468"/>
                <a:ext cx="6277428" cy="7013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𝑰</m:t>
                          </m:r>
                        </m:e>
                        <m:sub>
                          <m:r>
                            <a:rPr lang="en-US" sz="2400" b="1" i="1" smtClean="0">
                              <a:latin typeface="Cambria Math" panose="02040503050406030204" pitchFamily="18" charset="0"/>
                            </a:rPr>
                            <m:t>𝑹𝒆𝒇</m:t>
                          </m:r>
                        </m:sub>
                      </m:sSub>
                      <m:r>
                        <a:rPr lang="en-US" sz="2400" b="1" i="1" smtClean="0">
                          <a:latin typeface="Cambria Math" panose="02040503050406030204" pitchFamily="18" charset="0"/>
                          <a:ea typeface="Cambria Math" panose="02040503050406030204" pitchFamily="18" charset="0"/>
                        </a:rPr>
                        <m:t>=</m:t>
                      </m:r>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𝟏𝟓</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𝟏𝟓</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𝟕</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𝟕</m:t>
                          </m:r>
                        </m:num>
                        <m:den>
                          <m:r>
                            <a:rPr lang="en-US" sz="2400" b="1" i="1" smtClean="0">
                              <a:latin typeface="Cambria Math" panose="02040503050406030204" pitchFamily="18" charset="0"/>
                              <a:ea typeface="Cambria Math" panose="02040503050406030204" pitchFamily="18" charset="0"/>
                            </a:rPr>
                            <m:t>𝟑𝟗𝟎𝟎𝟎</m:t>
                          </m:r>
                        </m:den>
                      </m:f>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𝟎</m:t>
                      </m:r>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𝟕𝟑</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𝟏𝟎</m:t>
                          </m:r>
                        </m:e>
                        <m:sup>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𝟑</m:t>
                          </m:r>
                        </m:sup>
                      </m:sSup>
                    </m:oMath>
                  </m:oMathPara>
                </a14:m>
                <a:endParaRPr lang="en-US"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441064" y="4230468"/>
                <a:ext cx="6277428" cy="70134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0662" y="5898517"/>
                <a:ext cx="5106510" cy="520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𝑹𝒆𝒇</m:t>
                          </m:r>
                        </m:sub>
                      </m:sSub>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𝟏𝟖</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𝟏𝟖</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𝟕</m:t>
                          </m:r>
                        </m:num>
                        <m:den>
                          <m:r>
                            <a:rPr lang="en-US" b="1" i="1" smtClean="0">
                              <a:latin typeface="Cambria Math" panose="02040503050406030204" pitchFamily="18" charset="0"/>
                              <a:ea typeface="Cambria Math" panose="02040503050406030204" pitchFamily="18" charset="0"/>
                            </a:rPr>
                            <m:t>𝟑𝟗𝟎𝟎𝟎</m:t>
                          </m:r>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𝟖𝟗</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𝟏𝟎</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sup>
                      </m:sSup>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70662" y="5898517"/>
                <a:ext cx="5106510" cy="520399"/>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930412" y="5890148"/>
                <a:ext cx="5175490" cy="525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𝑹𝒆𝒇</m:t>
                          </m:r>
                        </m:sub>
                      </m:sSub>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𝟕</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𝟕</m:t>
                          </m:r>
                        </m:num>
                        <m:den>
                          <m:r>
                            <a:rPr lang="en-US" b="1" i="1" smtClean="0">
                              <a:latin typeface="Cambria Math" panose="02040503050406030204" pitchFamily="18" charset="0"/>
                              <a:ea typeface="Cambria Math" panose="02040503050406030204" pitchFamily="18" charset="0"/>
                            </a:rPr>
                            <m:t>𝟑𝟗𝟎𝟎𝟎</m:t>
                          </m:r>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𝟐𝟐</m:t>
                      </m:r>
                      <m:r>
                        <a:rPr lang="en-US" b="1" i="1" smtClean="0">
                          <a:latin typeface="Cambria Math" panose="02040503050406030204" pitchFamily="18" charset="0"/>
                          <a:ea typeface="Cambria Math" panose="02040503050406030204" pitchFamily="18" charset="0"/>
                        </a:rPr>
                        <m:t>×</m:t>
                      </m:r>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𝟏𝟎</m:t>
                          </m:r>
                        </m:e>
                        <m: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sup>
                      </m:sSup>
                    </m:oMath>
                  </m:oMathPara>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4930412" y="5890148"/>
                <a:ext cx="5175490" cy="52597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57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0857" y="594544"/>
            <a:ext cx="10114835" cy="5486942"/>
          </a:xfrm>
          <a:prstGeom prst="rect">
            <a:avLst/>
          </a:prstGeom>
        </p:spPr>
      </p:pic>
    </p:spTree>
    <p:extLst>
      <p:ext uri="{BB962C8B-B14F-4D97-AF65-F5344CB8AC3E}">
        <p14:creationId xmlns:p14="http://schemas.microsoft.com/office/powerpoint/2010/main" val="41764523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697" y="187626"/>
            <a:ext cx="10020274" cy="6490484"/>
          </a:xfrm>
          <a:prstGeom prst="rect">
            <a:avLst/>
          </a:prstGeom>
        </p:spPr>
      </p:pic>
      <p:pic>
        <p:nvPicPr>
          <p:cNvPr id="3" name="Picture 2"/>
          <p:cNvPicPr>
            <a:picLocks noChangeAspect="1"/>
          </p:cNvPicPr>
          <p:nvPr/>
        </p:nvPicPr>
        <p:blipFill rotWithShape="1">
          <a:blip r:embed="rId3"/>
          <a:srcRect l="11158" t="20453" r="65571" b="11084"/>
          <a:stretch/>
        </p:blipFill>
        <p:spPr>
          <a:xfrm>
            <a:off x="9645097" y="1328298"/>
            <a:ext cx="2481217" cy="4615543"/>
          </a:xfrm>
          <a:prstGeom prst="rect">
            <a:avLst/>
          </a:prstGeom>
        </p:spPr>
      </p:pic>
    </p:spTree>
    <p:extLst>
      <p:ext uri="{BB962C8B-B14F-4D97-AF65-F5344CB8AC3E}">
        <p14:creationId xmlns:p14="http://schemas.microsoft.com/office/powerpoint/2010/main" val="18273648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9890" y="169702"/>
            <a:ext cx="7225724" cy="5049392"/>
          </a:xfrm>
          <a:prstGeom prst="rect">
            <a:avLst/>
          </a:prstGeom>
        </p:spPr>
      </p:pic>
      <p:pic>
        <p:nvPicPr>
          <p:cNvPr id="3" name="Picture 2"/>
          <p:cNvPicPr>
            <a:picLocks noChangeAspect="1"/>
          </p:cNvPicPr>
          <p:nvPr/>
        </p:nvPicPr>
        <p:blipFill>
          <a:blip r:embed="rId3"/>
          <a:stretch>
            <a:fillRect/>
          </a:stretch>
        </p:blipFill>
        <p:spPr>
          <a:xfrm>
            <a:off x="8216722" y="169702"/>
            <a:ext cx="2529725" cy="1927430"/>
          </a:xfrm>
          <a:prstGeom prst="rect">
            <a:avLst/>
          </a:prstGeom>
        </p:spPr>
      </p:pic>
      <p:pic>
        <p:nvPicPr>
          <p:cNvPr id="4" name="Picture 3"/>
          <p:cNvPicPr>
            <a:picLocks noChangeAspect="1"/>
          </p:cNvPicPr>
          <p:nvPr/>
        </p:nvPicPr>
        <p:blipFill>
          <a:blip r:embed="rId4"/>
          <a:stretch>
            <a:fillRect/>
          </a:stretch>
        </p:blipFill>
        <p:spPr>
          <a:xfrm>
            <a:off x="8216722" y="2097132"/>
            <a:ext cx="3806486" cy="1052847"/>
          </a:xfrm>
          <a:prstGeom prst="rect">
            <a:avLst/>
          </a:prstGeom>
        </p:spPr>
      </p:pic>
      <p:pic>
        <p:nvPicPr>
          <p:cNvPr id="5" name="Picture 4"/>
          <p:cNvPicPr>
            <a:picLocks noChangeAspect="1"/>
          </p:cNvPicPr>
          <p:nvPr/>
        </p:nvPicPr>
        <p:blipFill>
          <a:blip r:embed="rId5"/>
          <a:stretch>
            <a:fillRect/>
          </a:stretch>
        </p:blipFill>
        <p:spPr>
          <a:xfrm>
            <a:off x="8216722" y="3627123"/>
            <a:ext cx="2886760" cy="1591971"/>
          </a:xfrm>
          <a:prstGeom prst="rect">
            <a:avLst/>
          </a:prstGeom>
        </p:spPr>
      </p:pic>
      <p:sp>
        <p:nvSpPr>
          <p:cNvPr id="7" name="Rectangle 6"/>
          <p:cNvSpPr/>
          <p:nvPr/>
        </p:nvSpPr>
        <p:spPr>
          <a:xfrm>
            <a:off x="8216722" y="169702"/>
            <a:ext cx="3806486" cy="6424281"/>
          </a:xfrm>
          <a:prstGeom prst="rect">
            <a:avLst/>
          </a:prstGeom>
          <a:solidFill>
            <a:schemeClr val="accent1">
              <a:alpha val="1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98412" y="5697415"/>
            <a:ext cx="3446585" cy="523220"/>
          </a:xfrm>
          <a:prstGeom prst="rect">
            <a:avLst/>
          </a:prstGeom>
          <a:noFill/>
        </p:spPr>
        <p:txBody>
          <a:bodyPr wrap="square" rtlCol="0">
            <a:spAutoFit/>
          </a:bodyPr>
          <a:lstStyle/>
          <a:p>
            <a:r>
              <a:rPr lang="en-US" sz="2800" b="1" dirty="0" smtClean="0"/>
              <a:t>Recall from Chap. 7</a:t>
            </a:r>
            <a:endParaRPr lang="en-US" sz="2800" b="1" dirty="0"/>
          </a:p>
        </p:txBody>
      </p:sp>
    </p:spTree>
    <p:extLst>
      <p:ext uri="{BB962C8B-B14F-4D97-AF65-F5344CB8AC3E}">
        <p14:creationId xmlns:p14="http://schemas.microsoft.com/office/powerpoint/2010/main" val="30073965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4653"/>
          <a:stretch/>
        </p:blipFill>
        <p:spPr>
          <a:xfrm>
            <a:off x="149235" y="112538"/>
            <a:ext cx="10978111" cy="1033682"/>
          </a:xfrm>
          <a:prstGeom prst="rect">
            <a:avLst/>
          </a:prstGeom>
        </p:spPr>
      </p:pic>
      <p:pic>
        <p:nvPicPr>
          <p:cNvPr id="5" name="Picture 4"/>
          <p:cNvPicPr>
            <a:picLocks noChangeAspect="1"/>
          </p:cNvPicPr>
          <p:nvPr/>
        </p:nvPicPr>
        <p:blipFill rotWithShape="1">
          <a:blip r:embed="rId3"/>
          <a:srcRect b="53915"/>
          <a:stretch/>
        </p:blipFill>
        <p:spPr>
          <a:xfrm>
            <a:off x="149235" y="1235336"/>
            <a:ext cx="7134225" cy="1997261"/>
          </a:xfrm>
          <a:prstGeom prst="rect">
            <a:avLst/>
          </a:prstGeom>
        </p:spPr>
      </p:pic>
      <p:pic>
        <p:nvPicPr>
          <p:cNvPr id="7" name="Picture 6"/>
          <p:cNvPicPr>
            <a:picLocks noChangeAspect="1"/>
          </p:cNvPicPr>
          <p:nvPr/>
        </p:nvPicPr>
        <p:blipFill rotWithShape="1">
          <a:blip r:embed="rId4"/>
          <a:srcRect t="75983"/>
          <a:stretch/>
        </p:blipFill>
        <p:spPr>
          <a:xfrm rot="5400000">
            <a:off x="7443425" y="2511944"/>
            <a:ext cx="5603438" cy="2871991"/>
          </a:xfrm>
          <a:prstGeom prst="rect">
            <a:avLst/>
          </a:prstGeom>
        </p:spPr>
      </p:pic>
      <p:pic>
        <p:nvPicPr>
          <p:cNvPr id="6" name="Picture 5"/>
          <p:cNvPicPr>
            <a:picLocks noChangeAspect="1"/>
          </p:cNvPicPr>
          <p:nvPr/>
        </p:nvPicPr>
        <p:blipFill>
          <a:blip r:embed="rId5"/>
          <a:stretch>
            <a:fillRect/>
          </a:stretch>
        </p:blipFill>
        <p:spPr>
          <a:xfrm>
            <a:off x="4216068" y="2097655"/>
            <a:ext cx="2553491" cy="70627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204941" y="3527751"/>
                <a:ext cx="65646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𝑅𝐸𝐹</m:t>
                          </m:r>
                        </m:sub>
                      </m:sSub>
                      <m:r>
                        <a:rPr lang="en-US" b="0" i="1" smtClean="0">
                          <a:latin typeface="Cambria Math" panose="02040503050406030204" pitchFamily="18" charset="0"/>
                        </a:rPr>
                        <m:t>=0.73</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𝑎𝑛𝑑</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=5</m:t>
                      </m:r>
                      <m:r>
                        <a:rPr lang="en-US" b="0" i="1" smtClean="0">
                          <a:latin typeface="Cambria Math" panose="02040503050406030204" pitchFamily="18" charset="0"/>
                          <a:ea typeface="Cambria Math" panose="02040503050406030204" pitchFamily="18" charset="0"/>
                        </a:rPr>
                        <m:t>𝐾</m:t>
                      </m:r>
                      <m:r>
                        <m:rPr>
                          <m:sty m:val="p"/>
                        </m:rPr>
                        <a:rPr lang="el-GR" b="0" i="1" smtClean="0">
                          <a:latin typeface="Cambria Math" panose="02040503050406030204" pitchFamily="18" charset="0"/>
                          <a:ea typeface="Cambria Math" panose="02040503050406030204" pitchFamily="18" charset="0"/>
                        </a:rPr>
                        <m:t>Ω</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𝐴𝑠𝑠𝑢𝑚𝑒</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=25×</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204941" y="3527751"/>
                <a:ext cx="6564618" cy="276999"/>
              </a:xfrm>
              <a:prstGeom prst="rect">
                <a:avLst/>
              </a:prstGeom>
              <a:blipFill rotWithShape="0">
                <a:blip r:embed="rId6"/>
                <a:stretch>
                  <a:fillRect t="-444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317748" y="3947939"/>
                <a:ext cx="3769558" cy="438710"/>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𝐵𝐸</m:t>
                            </m:r>
                          </m:e>
                          <m:sub>
                            <m:r>
                              <a:rPr lang="en-US" b="0" i="1" smtClean="0">
                                <a:latin typeface="Cambria Math" panose="02040503050406030204" pitchFamily="18" charset="0"/>
                              </a:rPr>
                              <m:t>1</m:t>
                            </m:r>
                          </m:sub>
                        </m:sSub>
                      </m:sub>
                    </m:sSub>
                    <m:r>
                      <a:rPr lang="en-US" b="0" i="1" smtClean="0">
                        <a:latin typeface="Cambria Math" panose="02040503050406030204" pitchFamily="18" charset="0"/>
                      </a:rPr>
                      <m:t>=25</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r>
                      <a:rPr lang="en-US" b="0" i="1" smtClean="0">
                        <a:latin typeface="Cambria Math" panose="02040503050406030204" pitchFamily="18" charset="0"/>
                        <a:ea typeface="Cambria Math" panose="02040503050406030204" pitchFamily="18" charset="0"/>
                      </a:rPr>
                      <m:t>𝑙𝑛</m:t>
                    </m:r>
                    <m:d>
                      <m:dPr>
                        <m:ctrlPr>
                          <a:rPr lang="en-US" b="0" i="1" smtClean="0">
                            <a:latin typeface="Cambria Math" panose="02040503050406030204" pitchFamily="18" charset="0"/>
                            <a:ea typeface="Cambria Math" panose="02040503050406030204" pitchFamily="18" charset="0"/>
                          </a:rPr>
                        </m:ctrlPr>
                      </m:dPr>
                      <m:e>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0.73×</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−14</m:t>
                                </m:r>
                              </m:sup>
                            </m:sSup>
                          </m:den>
                        </m:f>
                      </m:e>
                    </m:d>
                  </m:oMath>
                </a14:m>
                <a:r>
                  <a:rPr lang="en-US" dirty="0" smtClean="0"/>
                  <a:t>=0.625</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17748" y="3947939"/>
                <a:ext cx="3769558" cy="438710"/>
              </a:xfrm>
              <a:prstGeom prst="rect">
                <a:avLst/>
              </a:prstGeom>
              <a:blipFill rotWithShape="0">
                <a:blip r:embed="rId7"/>
                <a:stretch>
                  <a:fillRect r="-971"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17748" y="4572000"/>
                <a:ext cx="7389338" cy="400110"/>
              </a:xfrm>
              <a:prstGeom prst="rect">
                <a:avLst/>
              </a:prstGeom>
              <a:noFill/>
            </p:spPr>
            <p:txBody>
              <a:bodyPr wrap="square" rtlCol="0">
                <a:spAutoFit/>
              </a:bodyPr>
              <a:lstStyle/>
              <a:p>
                <a:r>
                  <a:rPr lang="en-US" sz="2000" b="1" dirty="0" smtClean="0"/>
                  <a:t>Assuming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𝑰</m:t>
                        </m:r>
                      </m:e>
                      <m:sub>
                        <m:r>
                          <a:rPr lang="en-US" sz="2000" b="1" i="1" smtClean="0">
                            <a:latin typeface="Cambria Math" panose="02040503050406030204" pitchFamily="18" charset="0"/>
                          </a:rPr>
                          <m:t>𝑶</m:t>
                        </m:r>
                      </m:sub>
                    </m:sSub>
                  </m:oMath>
                </a14:m>
                <a:r>
                  <a:rPr lang="en-US" sz="2000" b="1" dirty="0" smtClean="0"/>
                  <a:t> ten time less we started the iterations </a:t>
                </a:r>
                <a:endParaRPr lang="en-US"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317748" y="4572000"/>
                <a:ext cx="7389338" cy="400110"/>
              </a:xfrm>
              <a:prstGeom prst="rect">
                <a:avLst/>
              </a:prstGeom>
              <a:blipFill rotWithShape="0">
                <a:blip r:embed="rId8"/>
                <a:stretch>
                  <a:fillRect l="-825"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19398" y="5103702"/>
                <a:ext cx="1754839"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𝐵𝐸</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𝑇</m:t>
                          </m:r>
                        </m:sub>
                      </m:sSub>
                      <m:r>
                        <a:rPr lang="en-US" b="0" i="1" smtClean="0">
                          <a:latin typeface="Cambria Math" panose="02040503050406030204" pitchFamily="18" charset="0"/>
                        </a:rPr>
                        <m:t>𝑙𝑛</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𝑂</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𝑆</m:t>
                                  </m:r>
                                </m:sub>
                              </m:sSub>
                            </m:den>
                          </m:f>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819398" y="5103702"/>
                <a:ext cx="1754839" cy="62235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19398" y="6033969"/>
                <a:ext cx="1767535" cy="5167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𝑂</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𝐵𝐸</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𝐵𝐸</m:t>
                              </m:r>
                              <m:r>
                                <a:rPr lang="en-US" b="0" i="1" smtClean="0">
                                  <a:latin typeface="Cambria Math" panose="02040503050406030204" pitchFamily="18" charset="0"/>
                                </a:rPr>
                                <m:t>2</m:t>
                              </m:r>
                            </m:sub>
                          </m:sSub>
                        </m:num>
                        <m:den>
                          <m:r>
                            <a:rPr lang="en-US" b="0" i="1" smtClean="0">
                              <a:latin typeface="Cambria Math" panose="02040503050406030204" pitchFamily="18" charset="0"/>
                            </a:rPr>
                            <m:t>𝑅</m:t>
                          </m:r>
                        </m:den>
                      </m:f>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19398" y="6033969"/>
                <a:ext cx="1767535" cy="516745"/>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07166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 y="139057"/>
            <a:ext cx="11873774" cy="632286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7968343" y="3841668"/>
                <a:ext cx="13609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r>
                        <a:rPr lang="en-US" b="1" i="1" smtClean="0">
                          <a:latin typeface="Cambria Math" panose="02040503050406030204" pitchFamily="18" charset="0"/>
                        </a:rPr>
                        <m:t>𝟏𝟏</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rPr>
                        <m:t>𝑲</m:t>
                      </m:r>
                      <m:r>
                        <a:rPr lang="el-GR" b="1" i="1" smtClean="0">
                          <a:latin typeface="Cambria Math" panose="02040503050406030204" pitchFamily="18" charset="0"/>
                          <a:ea typeface="Cambria Math" panose="02040503050406030204" pitchFamily="18" charset="0"/>
                        </a:rPr>
                        <m:t>𝜴</m:t>
                      </m:r>
                    </m:oMath>
                  </m:oMathPara>
                </a14:m>
                <a:endParaRPr lang="en-US" b="1" dirty="0"/>
              </a:p>
            </p:txBody>
          </p:sp>
        </mc:Choice>
        <mc:Fallback xmlns="">
          <p:sp>
            <p:nvSpPr>
              <p:cNvPr id="3" name="TextBox 2"/>
              <p:cNvSpPr txBox="1">
                <a:spLocks noRot="1" noChangeAspect="1" noMove="1" noResize="1" noEditPoints="1" noAdjustHandles="1" noChangeArrowheads="1" noChangeShapeType="1" noTextEdit="1"/>
              </p:cNvSpPr>
              <p:nvPr/>
            </p:nvSpPr>
            <p:spPr>
              <a:xfrm>
                <a:off x="7968343" y="3841668"/>
                <a:ext cx="1360950" cy="276999"/>
              </a:xfrm>
              <a:prstGeom prst="rect">
                <a:avLst/>
              </a:prstGeom>
              <a:blipFill rotWithShape="0">
                <a:blip r:embed="rId3"/>
                <a:stretch>
                  <a:fillRect l="-3587" r="-448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994023" y="4246667"/>
                <a:ext cx="13095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𝑩𝑬</m:t>
                          </m:r>
                          <m:r>
                            <a:rPr lang="en-US" b="1" i="1" smtClean="0">
                              <a:latin typeface="Cambria Math" panose="02040503050406030204" pitchFamily="18" charset="0"/>
                            </a:rPr>
                            <m:t>𝟏𝟏</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𝟕</m:t>
                      </m:r>
                    </m:oMath>
                  </m:oMathPara>
                </a14:m>
                <a:endParaRPr lang="en-US" b="1" dirty="0"/>
              </a:p>
            </p:txBody>
          </p:sp>
        </mc:Choice>
        <mc:Fallback xmlns="">
          <p:sp>
            <p:nvSpPr>
              <p:cNvPr id="4" name="TextBox 3"/>
              <p:cNvSpPr txBox="1">
                <a:spLocks noRot="1" noChangeAspect="1" noMove="1" noResize="1" noEditPoints="1" noAdjustHandles="1" noChangeArrowheads="1" noChangeShapeType="1" noTextEdit="1"/>
              </p:cNvSpPr>
              <p:nvPr/>
            </p:nvSpPr>
            <p:spPr>
              <a:xfrm>
                <a:off x="7994023" y="4246667"/>
                <a:ext cx="1309589" cy="276999"/>
              </a:xfrm>
              <a:prstGeom prst="rect">
                <a:avLst/>
              </a:prstGeom>
              <a:blipFill rotWithShape="0">
                <a:blip r:embed="rId4"/>
                <a:stretch>
                  <a:fillRect l="-3721" r="-4186"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994023" y="4825310"/>
                <a:ext cx="1431417" cy="276999"/>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𝑩𝑬</m:t>
                        </m:r>
                        <m:r>
                          <a:rPr lang="en-US" b="1" i="1" smtClean="0">
                            <a:latin typeface="Cambria Math" panose="02040503050406030204" pitchFamily="18" charset="0"/>
                          </a:rPr>
                          <m:t>𝟏𝟎</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oMath>
                </a14:m>
                <a:r>
                  <a:rPr lang="en-US" b="1" dirty="0" smtClean="0"/>
                  <a:t>585</a:t>
                </a:r>
                <a:endParaRPr lang="en-US" b="1" dirty="0"/>
              </a:p>
            </p:txBody>
          </p:sp>
        </mc:Choice>
        <mc:Fallback xmlns="">
          <p:sp>
            <p:nvSpPr>
              <p:cNvPr id="5" name="TextBox 4"/>
              <p:cNvSpPr txBox="1">
                <a:spLocks noRot="1" noChangeAspect="1" noMove="1" noResize="1" noEditPoints="1" noAdjustHandles="1" noChangeArrowheads="1" noChangeShapeType="1" noTextEdit="1"/>
              </p:cNvSpPr>
              <p:nvPr/>
            </p:nvSpPr>
            <p:spPr>
              <a:xfrm>
                <a:off x="7994023" y="4825310"/>
                <a:ext cx="1431417" cy="276999"/>
              </a:xfrm>
              <a:prstGeom prst="rect">
                <a:avLst/>
              </a:prstGeom>
              <a:blipFill rotWithShape="0">
                <a:blip r:embed="rId5"/>
                <a:stretch>
                  <a:fillRect l="-5532" t="-28889" r="-9362"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647709" y="3191019"/>
                <a:ext cx="301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𝐴𝑠𝑠𝑢𝑚𝑖𝑛𝑔</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𝑏𝑒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𝑣𝑒𝑟𝑦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h𝑖𝑔h</m:t>
                      </m:r>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47709" y="3191019"/>
                <a:ext cx="3018647" cy="276999"/>
              </a:xfrm>
              <a:prstGeom prst="rect">
                <a:avLst/>
              </a:prstGeom>
              <a:blipFill rotWithShape="0">
                <a:blip r:embed="rId6"/>
                <a:stretch>
                  <a:fillRect l="-2222" t="-2174" r="-606"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647709" y="5327291"/>
                <a:ext cx="39764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𝐴𝑠𝑠𝑢𝑚𝑖𝑛𝑔</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𝑎𝑠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𝑓𝑜𝑟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𝑛𝑝𝑛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𝑜𝑓</m:t>
                      </m:r>
                      <m:r>
                        <a:rPr lang="en-US" b="0" i="1" smtClean="0">
                          <a:latin typeface="Cambria Math" panose="02040503050406030204" pitchFamily="18" charset="0"/>
                          <a:ea typeface="Cambria Math" panose="02040503050406030204" pitchFamily="18" charset="0"/>
                        </a:rPr>
                        <m:t> 741 </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647709" y="5327291"/>
                <a:ext cx="3976473" cy="276999"/>
              </a:xfrm>
              <a:prstGeom prst="rect">
                <a:avLst/>
              </a:prstGeom>
              <a:blipFill rotWithShape="0">
                <a:blip r:embed="rId7"/>
                <a:stretch>
                  <a:fillRect l="-1687"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740812" y="5742458"/>
                <a:ext cx="156280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r>
                            <a:rPr lang="en-US" b="0" i="1" smtClean="0">
                              <a:latin typeface="Cambria Math" panose="02040503050406030204" pitchFamily="18" charset="0"/>
                            </a:rPr>
                            <m:t>11</m:t>
                          </m:r>
                        </m:sub>
                      </m:sSub>
                      <m:r>
                        <a:rPr lang="en-US" b="0" i="1" smtClean="0">
                          <a:latin typeface="Cambria Math" panose="02040503050406030204" pitchFamily="18" charset="0"/>
                        </a:rPr>
                        <m:t>=0.99 </m:t>
                      </m:r>
                      <m:r>
                        <a:rPr lang="en-US" b="0" i="1" smtClean="0">
                          <a:latin typeface="Cambria Math" panose="02040503050406030204" pitchFamily="18" charset="0"/>
                        </a:rPr>
                        <m:t>𝑚𝐴</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740812" y="5742458"/>
                <a:ext cx="1562800" cy="276999"/>
              </a:xfrm>
              <a:prstGeom prst="rect">
                <a:avLst/>
              </a:prstGeom>
              <a:blipFill rotWithShape="0">
                <a:blip r:embed="rId8"/>
                <a:stretch>
                  <a:fillRect l="-3516" r="-3125"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673909" y="6213251"/>
                <a:ext cx="1431417" cy="276999"/>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𝑩𝑬</m:t>
                        </m:r>
                        <m:r>
                          <a:rPr lang="en-US" b="1" i="1" smtClean="0">
                            <a:latin typeface="Cambria Math" panose="02040503050406030204" pitchFamily="18" charset="0"/>
                          </a:rPr>
                          <m:t>𝟏𝟏</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oMath>
                </a14:m>
                <a:r>
                  <a:rPr lang="en-US" b="1" dirty="0" smtClean="0"/>
                  <a:t>633</a:t>
                </a:r>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7673909" y="6213251"/>
                <a:ext cx="1431417" cy="276999"/>
              </a:xfrm>
              <a:prstGeom prst="rect">
                <a:avLst/>
              </a:prstGeom>
              <a:blipFill rotWithShape="0">
                <a:blip r:embed="rId9"/>
                <a:stretch>
                  <a:fillRect l="-5957" t="-28261" r="-8936"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909373" y="6184924"/>
                <a:ext cx="1548437" cy="276999"/>
              </a:xfrm>
              <a:prstGeom prst="rect">
                <a:avLst/>
              </a:prstGeom>
              <a:noFill/>
            </p:spPr>
            <p:txBody>
              <a:bodyPr wrap="none" lIns="0" tIns="0" rIns="0" bIns="0"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𝑩𝑬</m:t>
                        </m:r>
                        <m:r>
                          <a:rPr lang="en-US" b="1" i="1" smtClean="0">
                            <a:latin typeface="Cambria Math" panose="02040503050406030204" pitchFamily="18" charset="0"/>
                          </a:rPr>
                          <m:t>𝟏𝟎</m:t>
                        </m:r>
                      </m:sub>
                    </m:sSub>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oMath>
                </a14:m>
                <a:r>
                  <a:rPr lang="en-US" b="1" dirty="0" smtClean="0"/>
                  <a:t>5181</a:t>
                </a:r>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9909373" y="6184924"/>
                <a:ext cx="1548437" cy="276999"/>
              </a:xfrm>
              <a:prstGeom prst="rect">
                <a:avLst/>
              </a:prstGeom>
              <a:blipFill rotWithShape="0">
                <a:blip r:embed="rId10"/>
                <a:stretch>
                  <a:fillRect l="-5512" t="-28889" r="-8268" b="-51111"/>
                </a:stretch>
              </a:blipFill>
            </p:spPr>
            <p:txBody>
              <a:bodyPr/>
              <a:lstStyle/>
              <a:p>
                <a:r>
                  <a:rPr lang="en-US">
                    <a:noFill/>
                  </a:rPr>
                  <a:t> </a:t>
                </a:r>
              </a:p>
            </p:txBody>
          </p:sp>
        </mc:Fallback>
      </mc:AlternateContent>
      <p:pic>
        <p:nvPicPr>
          <p:cNvPr id="7" name="Picture 6"/>
          <p:cNvPicPr>
            <a:picLocks noChangeAspect="1"/>
          </p:cNvPicPr>
          <p:nvPr/>
        </p:nvPicPr>
        <p:blipFill>
          <a:blip r:embed="rId11"/>
          <a:stretch>
            <a:fillRect/>
          </a:stretch>
        </p:blipFill>
        <p:spPr>
          <a:xfrm>
            <a:off x="3399354" y="139057"/>
            <a:ext cx="7615345" cy="759938"/>
          </a:xfrm>
          <a:prstGeom prst="rect">
            <a:avLst/>
          </a:prstGeom>
        </p:spPr>
      </p:pic>
    </p:spTree>
    <p:extLst>
      <p:ext uri="{BB962C8B-B14F-4D97-AF65-F5344CB8AC3E}">
        <p14:creationId xmlns:p14="http://schemas.microsoft.com/office/powerpoint/2010/main" val="8636371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417" y="0"/>
            <a:ext cx="11199239" cy="6858000"/>
          </a:xfrm>
          <a:prstGeom prst="rect">
            <a:avLst/>
          </a:prstGeom>
        </p:spPr>
      </p:pic>
      <p:pic>
        <p:nvPicPr>
          <p:cNvPr id="3" name="Picture 2"/>
          <p:cNvPicPr>
            <a:picLocks noChangeAspect="1"/>
          </p:cNvPicPr>
          <p:nvPr/>
        </p:nvPicPr>
        <p:blipFill>
          <a:blip r:embed="rId3"/>
          <a:stretch>
            <a:fillRect/>
          </a:stretch>
        </p:blipFill>
        <p:spPr>
          <a:xfrm>
            <a:off x="168673" y="1460603"/>
            <a:ext cx="11134725" cy="5076825"/>
          </a:xfrm>
          <a:prstGeom prst="rect">
            <a:avLst/>
          </a:prstGeom>
        </p:spPr>
      </p:pic>
    </p:spTree>
    <p:extLst>
      <p:ext uri="{BB962C8B-B14F-4D97-AF65-F5344CB8AC3E}">
        <p14:creationId xmlns:p14="http://schemas.microsoft.com/office/powerpoint/2010/main" val="29657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5171" b="58787"/>
          <a:stretch/>
        </p:blipFill>
        <p:spPr>
          <a:xfrm>
            <a:off x="162829" y="79340"/>
            <a:ext cx="6239408" cy="1262572"/>
          </a:xfrm>
          <a:prstGeom prst="rect">
            <a:avLst/>
          </a:prstGeom>
        </p:spPr>
      </p:pic>
      <p:pic>
        <p:nvPicPr>
          <p:cNvPr id="4" name="Picture 3"/>
          <p:cNvPicPr>
            <a:picLocks noChangeAspect="1"/>
          </p:cNvPicPr>
          <p:nvPr/>
        </p:nvPicPr>
        <p:blipFill rotWithShape="1">
          <a:blip r:embed="rId3"/>
          <a:srcRect t="45765"/>
          <a:stretch/>
        </p:blipFill>
        <p:spPr>
          <a:xfrm>
            <a:off x="162829" y="4341430"/>
            <a:ext cx="7895771" cy="2303479"/>
          </a:xfrm>
          <a:prstGeom prst="rect">
            <a:avLst/>
          </a:prstGeom>
        </p:spPr>
      </p:pic>
      <p:pic>
        <p:nvPicPr>
          <p:cNvPr id="3" name="Picture 2"/>
          <p:cNvPicPr>
            <a:picLocks noChangeAspect="1"/>
          </p:cNvPicPr>
          <p:nvPr/>
        </p:nvPicPr>
        <p:blipFill rotWithShape="1">
          <a:blip r:embed="rId4"/>
          <a:srcRect t="31111" r="52747"/>
          <a:stretch/>
        </p:blipFill>
        <p:spPr>
          <a:xfrm>
            <a:off x="6127826" y="79341"/>
            <a:ext cx="6064174" cy="5413829"/>
          </a:xfrm>
          <a:prstGeom prst="rect">
            <a:avLst/>
          </a:prstGeom>
        </p:spPr>
      </p:pic>
      <p:sp>
        <p:nvSpPr>
          <p:cNvPr id="6" name="Oval 5"/>
          <p:cNvSpPr/>
          <p:nvPr/>
        </p:nvSpPr>
        <p:spPr>
          <a:xfrm>
            <a:off x="6127826" y="4093029"/>
            <a:ext cx="1216403" cy="1400141"/>
          </a:xfrm>
          <a:prstGeom prst="ellipse">
            <a:avLst/>
          </a:prstGeom>
          <a:solidFill>
            <a:schemeClr val="accent1">
              <a:alpha val="1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srcRect t="39910" b="21388"/>
          <a:stretch/>
        </p:blipFill>
        <p:spPr>
          <a:xfrm>
            <a:off x="266465" y="1401965"/>
            <a:ext cx="6239408" cy="1876303"/>
          </a:xfrm>
          <a:prstGeom prst="rect">
            <a:avLst/>
          </a:prstGeom>
        </p:spPr>
      </p:pic>
      <p:pic>
        <p:nvPicPr>
          <p:cNvPr id="8" name="Picture 7"/>
          <p:cNvPicPr>
            <a:picLocks noChangeAspect="1"/>
          </p:cNvPicPr>
          <p:nvPr/>
        </p:nvPicPr>
        <p:blipFill rotWithShape="1">
          <a:blip r:embed="rId2"/>
          <a:srcRect t="77730" b="1"/>
          <a:stretch/>
        </p:blipFill>
        <p:spPr>
          <a:xfrm>
            <a:off x="77442" y="3278268"/>
            <a:ext cx="6239408" cy="1079674"/>
          </a:xfrm>
          <a:prstGeom prst="rect">
            <a:avLst/>
          </a:prstGeom>
        </p:spPr>
      </p:pic>
      <p:pic>
        <p:nvPicPr>
          <p:cNvPr id="9" name="Picture 8"/>
          <p:cNvPicPr>
            <a:picLocks noChangeAspect="1"/>
          </p:cNvPicPr>
          <p:nvPr/>
        </p:nvPicPr>
        <p:blipFill>
          <a:blip r:embed="rId5"/>
          <a:stretch>
            <a:fillRect/>
          </a:stretch>
        </p:blipFill>
        <p:spPr>
          <a:xfrm>
            <a:off x="7344229" y="3983570"/>
            <a:ext cx="4750730" cy="1619057"/>
          </a:xfrm>
          <a:prstGeom prst="rect">
            <a:avLst/>
          </a:prstGeom>
        </p:spPr>
      </p:pic>
      <p:pic>
        <p:nvPicPr>
          <p:cNvPr id="10" name="Picture 9"/>
          <p:cNvPicPr>
            <a:picLocks noChangeAspect="1"/>
          </p:cNvPicPr>
          <p:nvPr/>
        </p:nvPicPr>
        <p:blipFill>
          <a:blip r:embed="rId6"/>
          <a:stretch>
            <a:fillRect/>
          </a:stretch>
        </p:blipFill>
        <p:spPr>
          <a:xfrm>
            <a:off x="6534887" y="0"/>
            <a:ext cx="5657113" cy="832313"/>
          </a:xfrm>
          <a:prstGeom prst="rect">
            <a:avLst/>
          </a:prstGeom>
        </p:spPr>
      </p:pic>
    </p:spTree>
    <p:extLst>
      <p:ext uri="{BB962C8B-B14F-4D97-AF65-F5344CB8AC3E}">
        <p14:creationId xmlns:p14="http://schemas.microsoft.com/office/powerpoint/2010/main" val="345822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0095" y="4579285"/>
            <a:ext cx="10550651" cy="2024716"/>
          </a:xfrm>
          <a:prstGeom prst="rect">
            <a:avLst/>
          </a:prstGeom>
        </p:spPr>
      </p:pic>
      <p:sp>
        <p:nvSpPr>
          <p:cNvPr id="3" name="Title 2"/>
          <p:cNvSpPr>
            <a:spLocks noGrp="1"/>
          </p:cNvSpPr>
          <p:nvPr>
            <p:ph type="title"/>
          </p:nvPr>
        </p:nvSpPr>
        <p:spPr>
          <a:xfrm>
            <a:off x="0" y="0"/>
            <a:ext cx="10515600" cy="1325563"/>
          </a:xfrm>
        </p:spPr>
        <p:txBody>
          <a:bodyPr/>
          <a:lstStyle/>
          <a:p>
            <a:r>
              <a:rPr lang="en-US" dirty="0" smtClean="0"/>
              <a:t>Negative feedback </a:t>
            </a:r>
            <a:endParaRPr lang="en-US" dirty="0"/>
          </a:p>
        </p:txBody>
      </p:sp>
      <p:pic>
        <p:nvPicPr>
          <p:cNvPr id="5" name="Picture 4"/>
          <p:cNvPicPr>
            <a:picLocks noChangeAspect="1"/>
          </p:cNvPicPr>
          <p:nvPr/>
        </p:nvPicPr>
        <p:blipFill>
          <a:blip r:embed="rId3"/>
          <a:stretch>
            <a:fillRect/>
          </a:stretch>
        </p:blipFill>
        <p:spPr>
          <a:xfrm>
            <a:off x="290095" y="3509500"/>
            <a:ext cx="10530352" cy="1069785"/>
          </a:xfrm>
          <a:prstGeom prst="rect">
            <a:avLst/>
          </a:prstGeom>
        </p:spPr>
      </p:pic>
      <p:pic>
        <p:nvPicPr>
          <p:cNvPr id="6" name="Picture 5"/>
          <p:cNvPicPr>
            <a:picLocks noChangeAspect="1"/>
          </p:cNvPicPr>
          <p:nvPr/>
        </p:nvPicPr>
        <p:blipFill rotWithShape="1">
          <a:blip r:embed="rId4"/>
          <a:srcRect t="31111" r="52747"/>
          <a:stretch/>
        </p:blipFill>
        <p:spPr>
          <a:xfrm>
            <a:off x="7968343" y="157076"/>
            <a:ext cx="3759200" cy="3356049"/>
          </a:xfrm>
          <a:prstGeom prst="rect">
            <a:avLst/>
          </a:prstGeom>
        </p:spPr>
      </p:pic>
    </p:spTree>
    <p:extLst>
      <p:ext uri="{BB962C8B-B14F-4D97-AF65-F5344CB8AC3E}">
        <p14:creationId xmlns:p14="http://schemas.microsoft.com/office/powerpoint/2010/main" val="1952600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8988" y="126166"/>
            <a:ext cx="9261835" cy="6611741"/>
          </a:xfrm>
          <a:prstGeom prst="rect">
            <a:avLst/>
          </a:prstGeom>
        </p:spPr>
      </p:pic>
    </p:spTree>
    <p:extLst>
      <p:ext uri="{BB962C8B-B14F-4D97-AF65-F5344CB8AC3E}">
        <p14:creationId xmlns:p14="http://schemas.microsoft.com/office/powerpoint/2010/main" val="12401708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51180" b="68768"/>
          <a:stretch/>
        </p:blipFill>
        <p:spPr>
          <a:xfrm>
            <a:off x="0" y="166387"/>
            <a:ext cx="5961413" cy="2089925"/>
          </a:xfrm>
          <a:prstGeom prst="rect">
            <a:avLst/>
          </a:prstGeom>
        </p:spPr>
      </p:pic>
      <p:pic>
        <p:nvPicPr>
          <p:cNvPr id="3" name="Picture 2"/>
          <p:cNvPicPr>
            <a:picLocks noChangeAspect="1"/>
          </p:cNvPicPr>
          <p:nvPr/>
        </p:nvPicPr>
        <p:blipFill rotWithShape="1">
          <a:blip r:embed="rId2"/>
          <a:srcRect t="30552" r="35894" b="24372"/>
          <a:stretch/>
        </p:blipFill>
        <p:spPr>
          <a:xfrm>
            <a:off x="152400" y="2363189"/>
            <a:ext cx="7827818" cy="3016333"/>
          </a:xfrm>
          <a:prstGeom prst="rect">
            <a:avLst/>
          </a:prstGeom>
        </p:spPr>
      </p:pic>
      <p:pic>
        <p:nvPicPr>
          <p:cNvPr id="4" name="Picture 3"/>
          <p:cNvPicPr>
            <a:picLocks noChangeAspect="1"/>
          </p:cNvPicPr>
          <p:nvPr/>
        </p:nvPicPr>
        <p:blipFill rotWithShape="1">
          <a:blip r:embed="rId2"/>
          <a:srcRect t="75480"/>
          <a:stretch/>
        </p:blipFill>
        <p:spPr>
          <a:xfrm>
            <a:off x="0" y="5379522"/>
            <a:ext cx="12210846" cy="1640773"/>
          </a:xfrm>
          <a:prstGeom prst="rect">
            <a:avLst/>
          </a:prstGeom>
        </p:spPr>
      </p:pic>
      <p:pic>
        <p:nvPicPr>
          <p:cNvPr id="5" name="Picture 4"/>
          <p:cNvPicPr>
            <a:picLocks noChangeAspect="1"/>
          </p:cNvPicPr>
          <p:nvPr/>
        </p:nvPicPr>
        <p:blipFill rotWithShape="1">
          <a:blip r:embed="rId2"/>
          <a:srcRect l="64284" t="3015" b="44101"/>
          <a:stretch/>
        </p:blipFill>
        <p:spPr>
          <a:xfrm>
            <a:off x="7849590" y="368135"/>
            <a:ext cx="4361256" cy="3538847"/>
          </a:xfrm>
          <a:prstGeom prst="rect">
            <a:avLst/>
          </a:prstGeom>
        </p:spPr>
      </p:pic>
    </p:spTree>
    <p:extLst>
      <p:ext uri="{BB962C8B-B14F-4D97-AF65-F5344CB8AC3E}">
        <p14:creationId xmlns:p14="http://schemas.microsoft.com/office/powerpoint/2010/main" val="391496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31125" y="386385"/>
            <a:ext cx="3590091" cy="1963172"/>
          </a:xfrm>
          <a:prstGeom prst="rect">
            <a:avLst/>
          </a:prstGeom>
        </p:spPr>
      </p:pic>
      <p:pic>
        <p:nvPicPr>
          <p:cNvPr id="3" name="Picture 2"/>
          <p:cNvPicPr>
            <a:picLocks noChangeAspect="1"/>
          </p:cNvPicPr>
          <p:nvPr/>
        </p:nvPicPr>
        <p:blipFill>
          <a:blip r:embed="rId3"/>
          <a:stretch>
            <a:fillRect/>
          </a:stretch>
        </p:blipFill>
        <p:spPr>
          <a:xfrm>
            <a:off x="690834" y="386385"/>
            <a:ext cx="4598892" cy="1182080"/>
          </a:xfrm>
          <a:prstGeom prst="rect">
            <a:avLst/>
          </a:prstGeom>
        </p:spPr>
      </p:pic>
      <mc:AlternateContent xmlns:mc="http://schemas.openxmlformats.org/markup-compatibility/2006">
        <mc:Choice xmlns:a14="http://schemas.microsoft.com/office/drawing/2010/main" Requires="a14">
          <p:sp>
            <p:nvSpPr>
              <p:cNvPr id="4" name="TextBox 3"/>
              <p:cNvSpPr txBox="1"/>
              <p:nvPr/>
            </p:nvSpPr>
            <p:spPr>
              <a:xfrm>
                <a:off x="863697" y="2349557"/>
                <a:ext cx="3962880" cy="369332"/>
              </a:xfrm>
              <a:prstGeom prst="rect">
                <a:avLst/>
              </a:prstGeom>
              <a:noFill/>
            </p:spPr>
            <p:txBody>
              <a:bodyPr wrap="none" lIns="0" tIns="0" rIns="0" bIns="0" rtlCol="0">
                <a:spAutoFit/>
              </a:bodyPr>
              <a:lstStyle/>
              <a:p>
                <a14:m>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𝑽</m:t>
                        </m:r>
                      </m:e>
                      <m:sub>
                        <m:r>
                          <a:rPr lang="en-US" sz="2400" b="1" i="1" smtClean="0">
                            <a:latin typeface="Cambria Math" panose="02040503050406030204" pitchFamily="18" charset="0"/>
                          </a:rPr>
                          <m:t>𝑿</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𝑩𝑬</m:t>
                        </m:r>
                        <m:r>
                          <a:rPr lang="en-US" sz="2400" b="1" i="1">
                            <a:latin typeface="Cambria Math" panose="02040503050406030204" pitchFamily="18" charset="0"/>
                          </a:rPr>
                          <m:t>𝟓</m:t>
                        </m:r>
                      </m:sub>
                    </m:sSub>
                    <m:r>
                      <a:rPr lang="en-US" sz="2400" b="1" i="1">
                        <a:latin typeface="Cambria Math" panose="02040503050406030204" pitchFamily="18" charset="0"/>
                      </a:rPr>
                      <m:t>+</m:t>
                    </m:r>
                    <m:r>
                      <a:rPr lang="en-US" sz="2400" b="1" i="1">
                        <a:latin typeface="Cambria Math" panose="02040503050406030204" pitchFamily="18" charset="0"/>
                      </a:rPr>
                      <m:t>𝑰</m:t>
                    </m:r>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smtClean="0">
                            <a:latin typeface="Cambria Math" panose="02040503050406030204" pitchFamily="18" charset="0"/>
                          </a:rPr>
                          <m:t>𝟏</m:t>
                        </m:r>
                      </m:sub>
                    </m:sSub>
                  </m:oMath>
                </a14:m>
                <a:r>
                  <a:rPr lang="en-US" sz="2400" b="1" dirty="0" smtClean="0"/>
                  <a:t>=</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panose="02040503050406030204" pitchFamily="18" charset="0"/>
                          </a:rPr>
                          <m:t>𝑽</m:t>
                        </m:r>
                      </m:e>
                      <m:sub>
                        <m:r>
                          <a:rPr lang="en-US" sz="2400" b="1" i="1">
                            <a:latin typeface="Cambria Math" panose="02040503050406030204" pitchFamily="18" charset="0"/>
                          </a:rPr>
                          <m:t>𝑩𝑬</m:t>
                        </m:r>
                        <m:r>
                          <a:rPr lang="en-US" sz="2400" b="1" i="1" smtClean="0">
                            <a:latin typeface="Cambria Math" panose="02040503050406030204" pitchFamily="18" charset="0"/>
                          </a:rPr>
                          <m:t>𝟔</m:t>
                        </m:r>
                      </m:sub>
                    </m:sSub>
                    <m:r>
                      <a:rPr lang="en-US" sz="2400" b="1" i="1">
                        <a:latin typeface="Cambria Math" panose="02040503050406030204" pitchFamily="18" charset="0"/>
                      </a:rPr>
                      <m:t>+</m:t>
                    </m:r>
                    <m:r>
                      <a:rPr lang="en-US" sz="2400" b="1" i="1">
                        <a:latin typeface="Cambria Math" panose="02040503050406030204" pitchFamily="18" charset="0"/>
                      </a:rPr>
                      <m:t>𝑰</m:t>
                    </m:r>
                    <m:sSub>
                      <m:sSubPr>
                        <m:ctrlPr>
                          <a:rPr lang="en-US" sz="2400" b="1" i="1">
                            <a:latin typeface="Cambria Math" panose="02040503050406030204" pitchFamily="18" charset="0"/>
                          </a:rPr>
                        </m:ctrlPr>
                      </m:sSubPr>
                      <m:e>
                        <m:r>
                          <a:rPr lang="en-US" sz="2400" b="1" i="1">
                            <a:latin typeface="Cambria Math" panose="02040503050406030204" pitchFamily="18" charset="0"/>
                          </a:rPr>
                          <m:t>𝑹</m:t>
                        </m:r>
                      </m:e>
                      <m:sub>
                        <m:r>
                          <a:rPr lang="en-US" sz="2400" b="1" i="1">
                            <a:latin typeface="Cambria Math" panose="02040503050406030204" pitchFamily="18" charset="0"/>
                          </a:rPr>
                          <m:t>𝟐</m:t>
                        </m:r>
                      </m:sub>
                    </m:sSub>
                  </m:oMath>
                </a14:m>
                <a:endParaRPr lang="en-US" sz="2400" b="1" dirty="0"/>
              </a:p>
            </p:txBody>
          </p:sp>
        </mc:Choice>
        <mc:Fallback>
          <p:sp>
            <p:nvSpPr>
              <p:cNvPr id="4" name="TextBox 3"/>
              <p:cNvSpPr txBox="1">
                <a:spLocks noRot="1" noChangeAspect="1" noMove="1" noResize="1" noEditPoints="1" noAdjustHandles="1" noChangeArrowheads="1" noChangeShapeType="1" noTextEdit="1"/>
              </p:cNvSpPr>
              <p:nvPr/>
            </p:nvSpPr>
            <p:spPr>
              <a:xfrm>
                <a:off x="863697" y="2349557"/>
                <a:ext cx="3962880" cy="369332"/>
              </a:xfrm>
              <a:prstGeom prst="rect">
                <a:avLst/>
              </a:prstGeom>
              <a:blipFill rotWithShape="0">
                <a:blip r:embed="rId4"/>
                <a:stretch>
                  <a:fillRect l="-2769" t="-24590" r="-769" b="-49180"/>
                </a:stretch>
              </a:blipFill>
            </p:spPr>
            <p:txBody>
              <a:bodyPr/>
              <a:lstStyle/>
              <a:p>
                <a:r>
                  <a:rPr lang="en-US">
                    <a:noFill/>
                  </a:rPr>
                  <a:t> </a:t>
                </a:r>
              </a:p>
            </p:txBody>
          </p:sp>
        </mc:Fallback>
      </mc:AlternateContent>
    </p:spTree>
    <p:extLst>
      <p:ext uri="{BB962C8B-B14F-4D97-AF65-F5344CB8AC3E}">
        <p14:creationId xmlns:p14="http://schemas.microsoft.com/office/powerpoint/2010/main" val="4022499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6879" y="2126915"/>
            <a:ext cx="9144000" cy="2387600"/>
          </a:xfrm>
        </p:spPr>
        <p:txBody>
          <a:bodyPr>
            <a:normAutofit fontScale="90000"/>
          </a:bodyPr>
          <a:lstStyle/>
          <a:p>
            <a:r>
              <a:rPr lang="en-US" dirty="0" smtClean="0">
                <a:latin typeface="Arial Black" panose="020B0A04020102020204" pitchFamily="34" charset="0"/>
              </a:rPr>
              <a:t>Second Stage Biasing</a:t>
            </a:r>
            <a:br>
              <a:rPr lang="en-US" dirty="0" smtClean="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5857040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69761"/>
          <a:stretch/>
        </p:blipFill>
        <p:spPr>
          <a:xfrm>
            <a:off x="30746" y="0"/>
            <a:ext cx="9113154" cy="1983179"/>
          </a:xfrm>
          <a:prstGeom prst="rect">
            <a:avLst/>
          </a:prstGeom>
        </p:spPr>
      </p:pic>
      <p:pic>
        <p:nvPicPr>
          <p:cNvPr id="5" name="Picture 4"/>
          <p:cNvPicPr>
            <a:picLocks noChangeAspect="1"/>
          </p:cNvPicPr>
          <p:nvPr/>
        </p:nvPicPr>
        <p:blipFill rotWithShape="1">
          <a:blip r:embed="rId3"/>
          <a:srcRect l="74158" r="6687" b="62649"/>
          <a:stretch/>
        </p:blipFill>
        <p:spPr>
          <a:xfrm>
            <a:off x="8182099" y="2612571"/>
            <a:ext cx="4009901" cy="4093029"/>
          </a:xfrm>
          <a:prstGeom prst="rect">
            <a:avLst/>
          </a:prstGeom>
        </p:spPr>
      </p:pic>
      <p:cxnSp>
        <p:nvCxnSpPr>
          <p:cNvPr id="7" name="Straight Arrow Connector 6"/>
          <p:cNvCxnSpPr/>
          <p:nvPr/>
        </p:nvCxnSpPr>
        <p:spPr>
          <a:xfrm>
            <a:off x="11161486" y="4775200"/>
            <a:ext cx="696685" cy="0"/>
          </a:xfrm>
          <a:prstGeom prst="straightConnector1">
            <a:avLst/>
          </a:prstGeom>
          <a:ln w="38100">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1749613" y="4775200"/>
                <a:ext cx="4062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23</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1749613" y="4775200"/>
                <a:ext cx="406201" cy="276999"/>
              </a:xfrm>
              <a:prstGeom prst="rect">
                <a:avLst/>
              </a:prstGeom>
              <a:blipFill rotWithShape="0">
                <a:blip r:embed="rId4"/>
                <a:stretch>
                  <a:fillRect l="-17910" r="-5970" b="-28261"/>
                </a:stretch>
              </a:blipFill>
            </p:spPr>
            <p:txBody>
              <a:bodyPr/>
              <a:lstStyle/>
              <a:p>
                <a:r>
                  <a:rPr lang="en-US">
                    <a:noFill/>
                  </a:rPr>
                  <a:t> </a:t>
                </a:r>
              </a:p>
            </p:txBody>
          </p:sp>
        </mc:Fallback>
      </mc:AlternateContent>
      <p:pic>
        <p:nvPicPr>
          <p:cNvPr id="6" name="Picture 5"/>
          <p:cNvPicPr>
            <a:picLocks noChangeAspect="1"/>
          </p:cNvPicPr>
          <p:nvPr/>
        </p:nvPicPr>
        <p:blipFill rotWithShape="1">
          <a:blip r:embed="rId2"/>
          <a:srcRect t="31102" b="28700"/>
          <a:stretch/>
        </p:blipFill>
        <p:spPr>
          <a:xfrm>
            <a:off x="103570" y="2083460"/>
            <a:ext cx="9113154" cy="2636322"/>
          </a:xfrm>
          <a:prstGeom prst="rect">
            <a:avLst/>
          </a:prstGeom>
        </p:spPr>
      </p:pic>
      <p:pic>
        <p:nvPicPr>
          <p:cNvPr id="9" name="Picture 8"/>
          <p:cNvPicPr>
            <a:picLocks noChangeAspect="1"/>
          </p:cNvPicPr>
          <p:nvPr/>
        </p:nvPicPr>
        <p:blipFill rotWithShape="1">
          <a:blip r:embed="rId2"/>
          <a:srcRect t="71874" r="33620" b="965"/>
          <a:stretch/>
        </p:blipFill>
        <p:spPr>
          <a:xfrm>
            <a:off x="160917" y="5052199"/>
            <a:ext cx="6049267" cy="1781299"/>
          </a:xfrm>
          <a:prstGeom prst="rect">
            <a:avLst/>
          </a:prstGeom>
        </p:spPr>
      </p:pic>
    </p:spTree>
    <p:extLst>
      <p:ext uri="{BB962C8B-B14F-4D97-AF65-F5344CB8AC3E}">
        <p14:creationId xmlns:p14="http://schemas.microsoft.com/office/powerpoint/2010/main" val="403166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9829"/>
          <a:stretch/>
        </p:blipFill>
        <p:spPr>
          <a:xfrm>
            <a:off x="0" y="61355"/>
            <a:ext cx="8941338" cy="2634343"/>
          </a:xfrm>
          <a:prstGeom prst="rect">
            <a:avLst/>
          </a:prstGeom>
        </p:spPr>
      </p:pic>
      <p:pic>
        <p:nvPicPr>
          <p:cNvPr id="3" name="Picture 2"/>
          <p:cNvPicPr>
            <a:picLocks noChangeAspect="1"/>
          </p:cNvPicPr>
          <p:nvPr/>
        </p:nvPicPr>
        <p:blipFill rotWithShape="1">
          <a:blip r:embed="rId2"/>
          <a:srcRect l="66125" t="31093"/>
          <a:stretch/>
        </p:blipFill>
        <p:spPr>
          <a:xfrm>
            <a:off x="8692738" y="738250"/>
            <a:ext cx="2988623" cy="5936525"/>
          </a:xfrm>
          <a:prstGeom prst="rect">
            <a:avLst/>
          </a:prstGeom>
        </p:spPr>
      </p:pic>
    </p:spTree>
    <p:extLst>
      <p:ext uri="{BB962C8B-B14F-4D97-AF65-F5344CB8AC3E}">
        <p14:creationId xmlns:p14="http://schemas.microsoft.com/office/powerpoint/2010/main" val="1704106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9155" y="224674"/>
            <a:ext cx="6060433" cy="6468436"/>
          </a:xfrm>
          <a:prstGeom prst="rect">
            <a:avLst/>
          </a:prstGeom>
        </p:spPr>
      </p:pic>
      <p:pic>
        <p:nvPicPr>
          <p:cNvPr id="3" name="Picture 2"/>
          <p:cNvPicPr>
            <a:picLocks noChangeAspect="1"/>
          </p:cNvPicPr>
          <p:nvPr/>
        </p:nvPicPr>
        <p:blipFill>
          <a:blip r:embed="rId3"/>
          <a:stretch>
            <a:fillRect/>
          </a:stretch>
        </p:blipFill>
        <p:spPr>
          <a:xfrm>
            <a:off x="5872683" y="4321156"/>
            <a:ext cx="5619592" cy="521299"/>
          </a:xfrm>
          <a:prstGeom prst="rect">
            <a:avLst/>
          </a:prstGeom>
        </p:spPr>
      </p:pic>
      <p:sp>
        <p:nvSpPr>
          <p:cNvPr id="4" name="Rectangle 3"/>
          <p:cNvSpPr/>
          <p:nvPr/>
        </p:nvSpPr>
        <p:spPr>
          <a:xfrm>
            <a:off x="6234659" y="333709"/>
            <a:ext cx="5552546" cy="646331"/>
          </a:xfrm>
          <a:prstGeom prst="rect">
            <a:avLst/>
          </a:prstGeom>
        </p:spPr>
        <p:txBody>
          <a:bodyPr wrap="none">
            <a:spAutoFit/>
          </a:bodyPr>
          <a:lstStyle/>
          <a:p>
            <a:r>
              <a:rPr lang="en-US" sz="3600" dirty="0">
                <a:latin typeface="Arial Black" panose="020B0A04020102020204" pitchFamily="34" charset="0"/>
              </a:rPr>
              <a:t>Biasing Output Stage</a:t>
            </a:r>
            <a:endParaRPr lang="en-US" sz="3600" dirty="0"/>
          </a:p>
        </p:txBody>
      </p:sp>
    </p:spTree>
    <p:extLst>
      <p:ext uri="{BB962C8B-B14F-4D97-AF65-F5344CB8AC3E}">
        <p14:creationId xmlns:p14="http://schemas.microsoft.com/office/powerpoint/2010/main" val="3791452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0489"/>
          <a:stretch/>
        </p:blipFill>
        <p:spPr>
          <a:xfrm>
            <a:off x="49180" y="82129"/>
            <a:ext cx="6921636" cy="1627918"/>
          </a:xfrm>
          <a:prstGeom prst="rect">
            <a:avLst/>
          </a:prstGeom>
        </p:spPr>
      </p:pic>
      <p:pic>
        <p:nvPicPr>
          <p:cNvPr id="3" name="Picture 2"/>
          <p:cNvPicPr>
            <a:picLocks noChangeAspect="1"/>
          </p:cNvPicPr>
          <p:nvPr/>
        </p:nvPicPr>
        <p:blipFill>
          <a:blip r:embed="rId3"/>
          <a:stretch>
            <a:fillRect/>
          </a:stretch>
        </p:blipFill>
        <p:spPr>
          <a:xfrm>
            <a:off x="7082971" y="82129"/>
            <a:ext cx="5109029" cy="5738100"/>
          </a:xfrm>
          <a:prstGeom prst="rect">
            <a:avLst/>
          </a:prstGeom>
        </p:spPr>
      </p:pic>
      <p:pic>
        <p:nvPicPr>
          <p:cNvPr id="4" name="Picture 3"/>
          <p:cNvPicPr>
            <a:picLocks noChangeAspect="1"/>
          </p:cNvPicPr>
          <p:nvPr/>
        </p:nvPicPr>
        <p:blipFill rotWithShape="1">
          <a:blip r:embed="rId2"/>
          <a:srcRect t="29665" r="3271" b="40064"/>
          <a:stretch/>
        </p:blipFill>
        <p:spPr>
          <a:xfrm>
            <a:off x="49180" y="2311697"/>
            <a:ext cx="6589126" cy="1632598"/>
          </a:xfrm>
          <a:prstGeom prst="rect">
            <a:avLst/>
          </a:prstGeom>
        </p:spPr>
      </p:pic>
      <p:pic>
        <p:nvPicPr>
          <p:cNvPr id="5" name="Picture 4"/>
          <p:cNvPicPr>
            <a:picLocks noChangeAspect="1"/>
          </p:cNvPicPr>
          <p:nvPr/>
        </p:nvPicPr>
        <p:blipFill rotWithShape="1">
          <a:blip r:embed="rId2"/>
          <a:srcRect t="59779"/>
          <a:stretch/>
        </p:blipFill>
        <p:spPr>
          <a:xfrm>
            <a:off x="49180" y="4830954"/>
            <a:ext cx="6434747" cy="2027046"/>
          </a:xfrm>
          <a:prstGeom prst="rect">
            <a:avLst/>
          </a:prstGeom>
        </p:spPr>
      </p:pic>
    </p:spTree>
    <p:extLst>
      <p:ext uri="{BB962C8B-B14F-4D97-AF65-F5344CB8AC3E}">
        <p14:creationId xmlns:p14="http://schemas.microsoft.com/office/powerpoint/2010/main" val="363146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69499" t="39608" r="1770"/>
          <a:stretch/>
        </p:blipFill>
        <p:spPr>
          <a:xfrm>
            <a:off x="9172098" y="690646"/>
            <a:ext cx="3019902" cy="5437021"/>
          </a:xfrm>
          <a:prstGeom prst="rect">
            <a:avLst/>
          </a:prstGeom>
        </p:spPr>
      </p:pic>
      <p:pic>
        <p:nvPicPr>
          <p:cNvPr id="2" name="Picture 1"/>
          <p:cNvPicPr>
            <a:picLocks noChangeAspect="1"/>
          </p:cNvPicPr>
          <p:nvPr/>
        </p:nvPicPr>
        <p:blipFill rotWithShape="1">
          <a:blip r:embed="rId3"/>
          <a:srcRect b="33335"/>
          <a:stretch/>
        </p:blipFill>
        <p:spPr>
          <a:xfrm>
            <a:off x="164288" y="0"/>
            <a:ext cx="9162189" cy="4357506"/>
          </a:xfrm>
          <a:prstGeom prst="rect">
            <a:avLst/>
          </a:prstGeom>
        </p:spPr>
      </p:pic>
      <p:pic>
        <p:nvPicPr>
          <p:cNvPr id="4" name="Picture 3"/>
          <p:cNvPicPr>
            <a:picLocks noChangeAspect="1"/>
          </p:cNvPicPr>
          <p:nvPr/>
        </p:nvPicPr>
        <p:blipFill rotWithShape="1">
          <a:blip r:embed="rId3"/>
          <a:srcRect t="70147"/>
          <a:stretch/>
        </p:blipFill>
        <p:spPr>
          <a:xfrm>
            <a:off x="164288" y="4773880"/>
            <a:ext cx="9162189" cy="1951310"/>
          </a:xfrm>
          <a:prstGeom prst="rect">
            <a:avLst/>
          </a:prstGeom>
        </p:spPr>
      </p:pic>
    </p:spTree>
    <p:extLst>
      <p:ext uri="{BB962C8B-B14F-4D97-AF65-F5344CB8AC3E}">
        <p14:creationId xmlns:p14="http://schemas.microsoft.com/office/powerpoint/2010/main" val="327212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499" t="39608" r="1770"/>
          <a:stretch/>
        </p:blipFill>
        <p:spPr>
          <a:xfrm>
            <a:off x="8244005" y="140676"/>
            <a:ext cx="3947995" cy="5824026"/>
          </a:xfrm>
          <a:prstGeom prst="rect">
            <a:avLst/>
          </a:prstGeom>
        </p:spPr>
      </p:pic>
      <p:pic>
        <p:nvPicPr>
          <p:cNvPr id="3" name="Picture 2"/>
          <p:cNvPicPr>
            <a:picLocks noChangeAspect="1"/>
          </p:cNvPicPr>
          <p:nvPr/>
        </p:nvPicPr>
        <p:blipFill rotWithShape="1">
          <a:blip r:embed="rId2"/>
          <a:srcRect t="36940" r="44765" b="43134"/>
          <a:stretch/>
        </p:blipFill>
        <p:spPr>
          <a:xfrm>
            <a:off x="-1" y="140677"/>
            <a:ext cx="7741921" cy="1761275"/>
          </a:xfrm>
          <a:prstGeom prst="rect">
            <a:avLst/>
          </a:prstGeom>
        </p:spPr>
      </p:pic>
      <p:pic>
        <p:nvPicPr>
          <p:cNvPr id="4" name="Picture 3"/>
          <p:cNvPicPr>
            <a:picLocks noChangeAspect="1"/>
          </p:cNvPicPr>
          <p:nvPr/>
        </p:nvPicPr>
        <p:blipFill rotWithShape="1">
          <a:blip r:embed="rId2"/>
          <a:srcRect t="56522" r="42128" b="19201"/>
          <a:stretch/>
        </p:blipFill>
        <p:spPr>
          <a:xfrm>
            <a:off x="152399" y="2023872"/>
            <a:ext cx="8111471" cy="2145792"/>
          </a:xfrm>
          <a:prstGeom prst="rect">
            <a:avLst/>
          </a:prstGeom>
        </p:spPr>
      </p:pic>
      <p:pic>
        <p:nvPicPr>
          <p:cNvPr id="5" name="Picture 4"/>
          <p:cNvPicPr>
            <a:picLocks noChangeAspect="1"/>
          </p:cNvPicPr>
          <p:nvPr/>
        </p:nvPicPr>
        <p:blipFill rotWithShape="1">
          <a:blip r:embed="rId2"/>
          <a:srcRect t="80178" r="42128" b="4331"/>
          <a:stretch/>
        </p:blipFill>
        <p:spPr>
          <a:xfrm>
            <a:off x="152399" y="5280074"/>
            <a:ext cx="8111471" cy="1369255"/>
          </a:xfrm>
          <a:prstGeom prst="rect">
            <a:avLst/>
          </a:prstGeom>
        </p:spPr>
      </p:pic>
    </p:spTree>
    <p:extLst>
      <p:ext uri="{BB962C8B-B14F-4D97-AF65-F5344CB8AC3E}">
        <p14:creationId xmlns:p14="http://schemas.microsoft.com/office/powerpoint/2010/main" val="220287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829257"/>
            <a:ext cx="12165767" cy="5028743"/>
          </a:xfrm>
          <a:prstGeom prst="rect">
            <a:avLst/>
          </a:prstGeom>
        </p:spPr>
      </p:pic>
      <p:sp>
        <p:nvSpPr>
          <p:cNvPr id="3" name="Title 2"/>
          <p:cNvSpPr>
            <a:spLocks noGrp="1"/>
          </p:cNvSpPr>
          <p:nvPr>
            <p:ph type="title"/>
          </p:nvPr>
        </p:nvSpPr>
        <p:spPr/>
        <p:txBody>
          <a:bodyPr/>
          <a:lstStyle/>
          <a:p>
            <a:pPr algn="ctr"/>
            <a:r>
              <a:rPr lang="en-US" dirty="0" smtClean="0">
                <a:latin typeface="Arial Black" panose="020B0A04020102020204" pitchFamily="34" charset="0"/>
              </a:rPr>
              <a:t>Summary : DC currents</a:t>
            </a:r>
            <a:endParaRPr lang="en-US" dirty="0">
              <a:latin typeface="Arial Black" panose="020B0A04020102020204" pitchFamily="34" charset="0"/>
            </a:endParaRPr>
          </a:p>
        </p:txBody>
      </p:sp>
    </p:spTree>
    <p:extLst>
      <p:ext uri="{BB962C8B-B14F-4D97-AF65-F5344CB8AC3E}">
        <p14:creationId xmlns:p14="http://schemas.microsoft.com/office/powerpoint/2010/main" val="2655976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881" y="262070"/>
            <a:ext cx="11842610" cy="6267519"/>
          </a:xfrm>
          <a:prstGeom prst="rect">
            <a:avLst/>
          </a:prstGeom>
        </p:spPr>
      </p:pic>
    </p:spTree>
    <p:extLst>
      <p:ext uri="{BB962C8B-B14F-4D97-AF65-F5344CB8AC3E}">
        <p14:creationId xmlns:p14="http://schemas.microsoft.com/office/powerpoint/2010/main" val="250324971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53790" y="1457214"/>
            <a:ext cx="10934163" cy="3526910"/>
          </a:xfrm>
        </p:spPr>
        <p:txBody>
          <a:bodyPr>
            <a:normAutofit/>
          </a:bodyPr>
          <a:lstStyle/>
          <a:p>
            <a:r>
              <a:rPr lang="en-US" sz="7200" dirty="0" smtClean="0">
                <a:latin typeface="Arial Black" panose="020B0A04020102020204" pitchFamily="34" charset="0"/>
              </a:rPr>
              <a:t>Small Signal Analysis</a:t>
            </a:r>
            <a:br>
              <a:rPr lang="en-US" sz="7200" dirty="0" smtClean="0">
                <a:latin typeface="Arial Black" panose="020B0A04020102020204" pitchFamily="34" charset="0"/>
              </a:rPr>
            </a:br>
            <a:endParaRPr lang="en-US" sz="7200" dirty="0">
              <a:latin typeface="Arial Black" panose="020B0A04020102020204" pitchFamily="34" charset="0"/>
            </a:endParaRPr>
          </a:p>
        </p:txBody>
      </p:sp>
    </p:spTree>
    <p:extLst>
      <p:ext uri="{BB962C8B-B14F-4D97-AF65-F5344CB8AC3E}">
        <p14:creationId xmlns:p14="http://schemas.microsoft.com/office/powerpoint/2010/main" val="24653831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903" y="164419"/>
            <a:ext cx="10543268" cy="6558978"/>
          </a:xfrm>
          <a:prstGeom prst="rect">
            <a:avLst/>
          </a:prstGeom>
        </p:spPr>
      </p:pic>
      <p:grpSp>
        <p:nvGrpSpPr>
          <p:cNvPr id="8" name="Group 7"/>
          <p:cNvGrpSpPr/>
          <p:nvPr/>
        </p:nvGrpSpPr>
        <p:grpSpPr>
          <a:xfrm>
            <a:off x="1349829" y="1248228"/>
            <a:ext cx="7075714" cy="3657601"/>
            <a:chOff x="1349829" y="1248228"/>
            <a:chExt cx="7075714" cy="3657601"/>
          </a:xfrm>
        </p:grpSpPr>
        <p:sp>
          <p:nvSpPr>
            <p:cNvPr id="5" name="Oval 4"/>
            <p:cNvSpPr/>
            <p:nvPr/>
          </p:nvSpPr>
          <p:spPr>
            <a:xfrm>
              <a:off x="1349829" y="4426857"/>
              <a:ext cx="508000" cy="478972"/>
            </a:xfrm>
            <a:prstGeom prst="ellipse">
              <a:avLst/>
            </a:prstGeom>
            <a:solidFill>
              <a:srgbClr val="FF00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917543" y="1248228"/>
              <a:ext cx="508000" cy="478972"/>
            </a:xfrm>
            <a:prstGeom prst="ellipse">
              <a:avLst/>
            </a:prstGeom>
            <a:solidFill>
              <a:srgbClr val="FF00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57258" y="1248228"/>
              <a:ext cx="508000" cy="478972"/>
            </a:xfrm>
            <a:prstGeom prst="ellipse">
              <a:avLst/>
            </a:prstGeom>
            <a:solidFill>
              <a:srgbClr val="FF00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1857829" y="2350087"/>
            <a:ext cx="3269454" cy="422142"/>
            <a:chOff x="1857829" y="2350087"/>
            <a:chExt cx="3269454" cy="422142"/>
          </a:xfrm>
        </p:grpSpPr>
        <p:grpSp>
          <p:nvGrpSpPr>
            <p:cNvPr id="10" name="Group 9"/>
            <p:cNvGrpSpPr/>
            <p:nvPr/>
          </p:nvGrpSpPr>
          <p:grpSpPr>
            <a:xfrm>
              <a:off x="4072618" y="2481943"/>
              <a:ext cx="339726" cy="290286"/>
              <a:chOff x="298903" y="2481943"/>
              <a:chExt cx="339726" cy="290286"/>
            </a:xfrm>
          </p:grpSpPr>
          <p:sp>
            <p:nvSpPr>
              <p:cNvPr id="2" name="Oval 1"/>
              <p:cNvSpPr/>
              <p:nvPr/>
            </p:nvSpPr>
            <p:spPr>
              <a:xfrm>
                <a:off x="298903" y="2481943"/>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2" idx="0"/>
                <a:endCxn id="2" idx="4"/>
              </p:cNvCxnSpPr>
              <p:nvPr/>
            </p:nvCxnSpPr>
            <p:spPr>
              <a:xfrm>
                <a:off x="468766" y="2481943"/>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2526847" y="2467429"/>
              <a:ext cx="339726" cy="290286"/>
              <a:chOff x="298903" y="2481943"/>
              <a:chExt cx="339726" cy="290286"/>
            </a:xfrm>
          </p:grpSpPr>
          <p:sp>
            <p:nvSpPr>
              <p:cNvPr id="12" name="Oval 11"/>
              <p:cNvSpPr/>
              <p:nvPr/>
            </p:nvSpPr>
            <p:spPr>
              <a:xfrm>
                <a:off x="298903" y="2481943"/>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2" idx="0"/>
                <a:endCxn id="12" idx="4"/>
              </p:cNvCxnSpPr>
              <p:nvPr/>
            </p:nvCxnSpPr>
            <p:spPr>
              <a:xfrm>
                <a:off x="468766" y="2481943"/>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4" name="TextBox 13"/>
                <p:cNvSpPr txBox="1"/>
                <p:nvPr/>
              </p:nvSpPr>
              <p:spPr>
                <a:xfrm>
                  <a:off x="1857829" y="2350087"/>
                  <a:ext cx="714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14" name="TextBox 13"/>
                <p:cNvSpPr txBox="1">
                  <a:spLocks noRot="1" noChangeAspect="1" noMove="1" noResize="1" noEditPoints="1" noAdjustHandles="1" noChangeArrowheads="1" noChangeShapeType="1" noTextEdit="1"/>
                </p:cNvSpPr>
                <p:nvPr/>
              </p:nvSpPr>
              <p:spPr>
                <a:xfrm>
                  <a:off x="1857829" y="2350087"/>
                  <a:ext cx="714939" cy="276999"/>
                </a:xfrm>
                <a:prstGeom prst="rect">
                  <a:avLst/>
                </a:prstGeom>
                <a:blipFill rotWithShape="0">
                  <a:blip r:embed="rId3"/>
                  <a:stretch>
                    <a:fillRect l="-7692" r="-11111" b="-3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4412344" y="2354109"/>
                  <a:ext cx="714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15" name="TextBox 14"/>
                <p:cNvSpPr txBox="1">
                  <a:spLocks noRot="1" noChangeAspect="1" noMove="1" noResize="1" noEditPoints="1" noAdjustHandles="1" noChangeArrowheads="1" noChangeShapeType="1" noTextEdit="1"/>
                </p:cNvSpPr>
                <p:nvPr/>
              </p:nvSpPr>
              <p:spPr>
                <a:xfrm>
                  <a:off x="4412344" y="2354109"/>
                  <a:ext cx="714939" cy="276999"/>
                </a:xfrm>
                <a:prstGeom prst="rect">
                  <a:avLst/>
                </a:prstGeom>
                <a:blipFill rotWithShape="0">
                  <a:blip r:embed="rId4"/>
                  <a:stretch>
                    <a:fillRect l="-7692" r="-11111" b="-28261"/>
                  </a:stretch>
                </a:blipFill>
              </p:spPr>
              <p:txBody>
                <a:bodyPr/>
                <a:lstStyle/>
                <a:p>
                  <a:r>
                    <a:rPr lang="en-US">
                      <a:noFill/>
                    </a:rPr>
                    <a:t> </a:t>
                  </a:r>
                </a:p>
              </p:txBody>
            </p:sp>
          </mc:Fallback>
        </mc:AlternateContent>
      </p:grpSp>
      <p:grpSp>
        <p:nvGrpSpPr>
          <p:cNvPr id="47" name="Group 46"/>
          <p:cNvGrpSpPr/>
          <p:nvPr/>
        </p:nvGrpSpPr>
        <p:grpSpPr>
          <a:xfrm>
            <a:off x="1827042" y="3090113"/>
            <a:ext cx="8376503" cy="2698782"/>
            <a:chOff x="1827042" y="3090113"/>
            <a:chExt cx="8376503" cy="2698782"/>
          </a:xfrm>
        </p:grpSpPr>
        <p:sp>
          <p:nvSpPr>
            <p:cNvPr id="18" name="Oval 17"/>
            <p:cNvSpPr/>
            <p:nvPr/>
          </p:nvSpPr>
          <p:spPr>
            <a:xfrm>
              <a:off x="3287770" y="4931324"/>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stCxn id="18" idx="0"/>
              <a:endCxn id="18" idx="4"/>
            </p:cNvCxnSpPr>
            <p:nvPr/>
          </p:nvCxnSpPr>
          <p:spPr>
            <a:xfrm>
              <a:off x="3457633" y="4931324"/>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3486661" y="5221610"/>
                  <a:ext cx="85279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𝟏𝟎</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20" name="TextBox 19"/>
                <p:cNvSpPr txBox="1">
                  <a:spLocks noRot="1" noChangeAspect="1" noMove="1" noResize="1" noEditPoints="1" noAdjustHandles="1" noChangeArrowheads="1" noChangeShapeType="1" noTextEdit="1"/>
                </p:cNvSpPr>
                <p:nvPr/>
              </p:nvSpPr>
              <p:spPr>
                <a:xfrm>
                  <a:off x="3486661" y="5221610"/>
                  <a:ext cx="852798" cy="276999"/>
                </a:xfrm>
                <a:prstGeom prst="rect">
                  <a:avLst/>
                </a:prstGeom>
                <a:blipFill rotWithShape="0">
                  <a:blip r:embed="rId5"/>
                  <a:stretch>
                    <a:fillRect l="-6429" r="-9286" b="-31111"/>
                  </a:stretch>
                </a:blipFill>
              </p:spPr>
              <p:txBody>
                <a:bodyPr/>
                <a:lstStyle/>
                <a:p>
                  <a:r>
                    <a:rPr lang="en-US">
                      <a:noFill/>
                    </a:rPr>
                    <a:t> </a:t>
                  </a:r>
                </a:p>
              </p:txBody>
            </p:sp>
          </mc:Fallback>
        </mc:AlternateContent>
        <p:sp>
          <p:nvSpPr>
            <p:cNvPr id="21" name="Oval 20"/>
            <p:cNvSpPr/>
            <p:nvPr/>
          </p:nvSpPr>
          <p:spPr>
            <a:xfrm>
              <a:off x="9863819" y="5208324"/>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0"/>
              <a:endCxn id="21" idx="4"/>
            </p:cNvCxnSpPr>
            <p:nvPr/>
          </p:nvCxnSpPr>
          <p:spPr>
            <a:xfrm>
              <a:off x="10033682" y="5208324"/>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p:cNvSpPr txBox="1"/>
                <p:nvPr/>
              </p:nvSpPr>
              <p:spPr>
                <a:xfrm>
                  <a:off x="9194801" y="5090982"/>
                  <a:ext cx="7662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𝟏𝟓𝟒</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23" name="TextBox 22"/>
                <p:cNvSpPr txBox="1">
                  <a:spLocks noRot="1" noChangeAspect="1" noMove="1" noResize="1" noEditPoints="1" noAdjustHandles="1" noChangeArrowheads="1" noChangeShapeType="1" noTextEdit="1"/>
                </p:cNvSpPr>
                <p:nvPr/>
              </p:nvSpPr>
              <p:spPr>
                <a:xfrm>
                  <a:off x="9194801" y="5090982"/>
                  <a:ext cx="766235" cy="276999"/>
                </a:xfrm>
                <a:prstGeom prst="rect">
                  <a:avLst/>
                </a:prstGeom>
                <a:blipFill rotWithShape="0">
                  <a:blip r:embed="rId6"/>
                  <a:stretch>
                    <a:fillRect l="-7143" r="-10317" b="-28261"/>
                  </a:stretch>
                </a:blipFill>
              </p:spPr>
              <p:txBody>
                <a:bodyPr/>
                <a:lstStyle/>
                <a:p>
                  <a:r>
                    <a:rPr lang="en-US">
                      <a:noFill/>
                    </a:rPr>
                    <a:t> </a:t>
                  </a:r>
                </a:p>
              </p:txBody>
            </p:sp>
          </mc:Fallback>
        </mc:AlternateContent>
        <p:sp>
          <p:nvSpPr>
            <p:cNvPr id="24" name="Oval 23"/>
            <p:cNvSpPr/>
            <p:nvPr/>
          </p:nvSpPr>
          <p:spPr>
            <a:xfrm>
              <a:off x="8036889" y="4058382"/>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4" idx="0"/>
              <a:endCxn id="24" idx="4"/>
            </p:cNvCxnSpPr>
            <p:nvPr/>
          </p:nvCxnSpPr>
          <p:spPr>
            <a:xfrm>
              <a:off x="8206752" y="4058382"/>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p:cNvSpPr txBox="1"/>
                <p:nvPr/>
              </p:nvSpPr>
              <p:spPr>
                <a:xfrm>
                  <a:off x="7365230" y="4183244"/>
                  <a:ext cx="671659" cy="276999"/>
                </a:xfrm>
                <a:prstGeom prst="rect">
                  <a:avLst/>
                </a:prstGeom>
                <a:noFill/>
              </p:spPr>
              <p:txBody>
                <a:bodyPr wrap="none" lIns="0" tIns="0" rIns="0" bIns="0" rtlCol="0">
                  <a:spAutoFit/>
                </a:bodyPr>
                <a:lstStyle/>
                <a:p>
                  <a:r>
                    <a:rPr lang="en-US" b="1" dirty="0" smtClean="0"/>
                    <a:t>18</a:t>
                  </a:r>
                  <a14:m>
                    <m:oMath xmlns:m="http://schemas.openxmlformats.org/officeDocument/2006/math">
                      <m:r>
                        <a:rPr lang="en-US" b="1" i="0"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a14:m>
                  <a:endParaRPr lang="en-US" b="1" dirty="0"/>
                </a:p>
              </p:txBody>
            </p:sp>
          </mc:Choice>
          <mc:Fallback>
            <p:sp>
              <p:nvSpPr>
                <p:cNvPr id="26" name="TextBox 25"/>
                <p:cNvSpPr txBox="1">
                  <a:spLocks noRot="1" noChangeAspect="1" noMove="1" noResize="1" noEditPoints="1" noAdjustHandles="1" noChangeArrowheads="1" noChangeShapeType="1" noTextEdit="1"/>
                </p:cNvSpPr>
                <p:nvPr/>
              </p:nvSpPr>
              <p:spPr>
                <a:xfrm>
                  <a:off x="7365230" y="4183244"/>
                  <a:ext cx="671659" cy="276999"/>
                </a:xfrm>
                <a:prstGeom prst="rect">
                  <a:avLst/>
                </a:prstGeom>
                <a:blipFill rotWithShape="0">
                  <a:blip r:embed="rId7"/>
                  <a:stretch>
                    <a:fillRect l="-20909" t="-28261" r="-15455" b="-50000"/>
                  </a:stretch>
                </a:blipFill>
              </p:spPr>
              <p:txBody>
                <a:bodyPr/>
                <a:lstStyle/>
                <a:p>
                  <a:r>
                    <a:rPr lang="en-US">
                      <a:noFill/>
                    </a:rPr>
                    <a:t> </a:t>
                  </a:r>
                </a:p>
              </p:txBody>
            </p:sp>
          </mc:Fallback>
        </mc:AlternateContent>
        <p:sp>
          <p:nvSpPr>
            <p:cNvPr id="27" name="Oval 26"/>
            <p:cNvSpPr/>
            <p:nvPr/>
          </p:nvSpPr>
          <p:spPr>
            <a:xfrm>
              <a:off x="8036889" y="3520125"/>
              <a:ext cx="339726" cy="290286"/>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27" idx="0"/>
              <a:endCxn id="27" idx="4"/>
            </p:cNvCxnSpPr>
            <p:nvPr/>
          </p:nvCxnSpPr>
          <p:spPr>
            <a:xfrm>
              <a:off x="8206752" y="3520125"/>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p:cNvSpPr txBox="1"/>
                <p:nvPr/>
              </p:nvSpPr>
              <p:spPr>
                <a:xfrm>
                  <a:off x="8406499" y="3512051"/>
                  <a:ext cx="7662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𝟏𝟔𝟓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29" name="TextBox 28"/>
                <p:cNvSpPr txBox="1">
                  <a:spLocks noRot="1" noChangeAspect="1" noMove="1" noResize="1" noEditPoints="1" noAdjustHandles="1" noChangeArrowheads="1" noChangeShapeType="1" noTextEdit="1"/>
                </p:cNvSpPr>
                <p:nvPr/>
              </p:nvSpPr>
              <p:spPr>
                <a:xfrm>
                  <a:off x="8406499" y="3512051"/>
                  <a:ext cx="766235" cy="276999"/>
                </a:xfrm>
                <a:prstGeom prst="rect">
                  <a:avLst/>
                </a:prstGeom>
                <a:blipFill rotWithShape="0">
                  <a:blip r:embed="rId8"/>
                  <a:stretch>
                    <a:fillRect l="-7143" r="-10317" b="-28261"/>
                  </a:stretch>
                </a:blipFill>
              </p:spPr>
              <p:txBody>
                <a:bodyPr/>
                <a:lstStyle/>
                <a:p>
                  <a:r>
                    <a:rPr lang="en-US">
                      <a:noFill/>
                    </a:rPr>
                    <a:t> </a:t>
                  </a:r>
                </a:p>
              </p:txBody>
            </p:sp>
          </mc:Fallback>
        </mc:AlternateContent>
        <p:sp>
          <p:nvSpPr>
            <p:cNvPr id="30" name="Oval 29"/>
            <p:cNvSpPr/>
            <p:nvPr/>
          </p:nvSpPr>
          <p:spPr>
            <a:xfrm>
              <a:off x="7514342" y="3650754"/>
              <a:ext cx="339726" cy="290286"/>
            </a:xfrm>
            <a:prstGeom prst="ellipse">
              <a:avLst/>
            </a:prstGeom>
            <a:solidFill>
              <a:srgbClr val="92D05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30" idx="0"/>
              <a:endCxn id="30" idx="4"/>
            </p:cNvCxnSpPr>
            <p:nvPr/>
          </p:nvCxnSpPr>
          <p:spPr>
            <a:xfrm>
              <a:off x="7684205" y="3650754"/>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p:cNvSpPr txBox="1"/>
                <p:nvPr/>
              </p:nvSpPr>
              <p:spPr>
                <a:xfrm>
                  <a:off x="6983257" y="3090113"/>
                  <a:ext cx="6283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𝟏𝟓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32" name="TextBox 31"/>
                <p:cNvSpPr txBox="1">
                  <a:spLocks noRot="1" noChangeAspect="1" noMove="1" noResize="1" noEditPoints="1" noAdjustHandles="1" noChangeArrowheads="1" noChangeShapeType="1" noTextEdit="1"/>
                </p:cNvSpPr>
                <p:nvPr/>
              </p:nvSpPr>
              <p:spPr>
                <a:xfrm>
                  <a:off x="6983257" y="3090113"/>
                  <a:ext cx="628377" cy="276999"/>
                </a:xfrm>
                <a:prstGeom prst="rect">
                  <a:avLst/>
                </a:prstGeom>
                <a:blipFill rotWithShape="0">
                  <a:blip r:embed="rId9"/>
                  <a:stretch>
                    <a:fillRect l="-8738" r="-12621" b="-31111"/>
                  </a:stretch>
                </a:blipFill>
              </p:spPr>
              <p:txBody>
                <a:bodyPr/>
                <a:lstStyle/>
                <a:p>
                  <a:r>
                    <a:rPr lang="en-US">
                      <a:noFill/>
                    </a:rPr>
                    <a:t> </a:t>
                  </a:r>
                </a:p>
              </p:txBody>
            </p:sp>
          </mc:Fallback>
        </mc:AlternateContent>
        <p:sp>
          <p:nvSpPr>
            <p:cNvPr id="33" name="Oval 32"/>
            <p:cNvSpPr/>
            <p:nvPr/>
          </p:nvSpPr>
          <p:spPr>
            <a:xfrm>
              <a:off x="2496060" y="5221610"/>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33" idx="0"/>
              <a:endCxn id="33" idx="4"/>
            </p:cNvCxnSpPr>
            <p:nvPr/>
          </p:nvCxnSpPr>
          <p:spPr>
            <a:xfrm>
              <a:off x="2665923" y="5221610"/>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p:cNvSpPr txBox="1"/>
                <p:nvPr/>
              </p:nvSpPr>
              <p:spPr>
                <a:xfrm>
                  <a:off x="1827042" y="5104268"/>
                  <a:ext cx="714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35" name="TextBox 34"/>
                <p:cNvSpPr txBox="1">
                  <a:spLocks noRot="1" noChangeAspect="1" noMove="1" noResize="1" noEditPoints="1" noAdjustHandles="1" noChangeArrowheads="1" noChangeShapeType="1" noTextEdit="1"/>
                </p:cNvSpPr>
                <p:nvPr/>
              </p:nvSpPr>
              <p:spPr>
                <a:xfrm>
                  <a:off x="1827042" y="5104268"/>
                  <a:ext cx="714939" cy="276999"/>
                </a:xfrm>
                <a:prstGeom prst="rect">
                  <a:avLst/>
                </a:prstGeom>
                <a:blipFill rotWithShape="0">
                  <a:blip r:embed="rId10"/>
                  <a:stretch>
                    <a:fillRect l="-7692" r="-11111" b="-28261"/>
                  </a:stretch>
                </a:blipFill>
              </p:spPr>
              <p:txBody>
                <a:bodyPr/>
                <a:lstStyle/>
                <a:p>
                  <a:r>
                    <a:rPr lang="en-US">
                      <a:noFill/>
                    </a:rPr>
                    <a:t> </a:t>
                  </a:r>
                </a:p>
              </p:txBody>
            </p:sp>
          </mc:Fallback>
        </mc:AlternateContent>
        <p:sp>
          <p:nvSpPr>
            <p:cNvPr id="36" name="Oval 35"/>
            <p:cNvSpPr/>
            <p:nvPr/>
          </p:nvSpPr>
          <p:spPr>
            <a:xfrm>
              <a:off x="4084664" y="5485977"/>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a:stCxn id="36" idx="0"/>
              <a:endCxn id="36" idx="4"/>
            </p:cNvCxnSpPr>
            <p:nvPr/>
          </p:nvCxnSpPr>
          <p:spPr>
            <a:xfrm>
              <a:off x="4254527" y="5485977"/>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4483092" y="5511896"/>
                  <a:ext cx="71493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𝟗</m:t>
                        </m:r>
                        <m:r>
                          <a:rPr lang="en-US" b="1" i="1" smtClean="0">
                            <a:latin typeface="Cambria Math" panose="02040503050406030204" pitchFamily="18" charset="0"/>
                          </a:rPr>
                          <m:t>.</m:t>
                        </m:r>
                        <m:r>
                          <a:rPr lang="en-US" b="1" i="1" smtClean="0">
                            <a:latin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38" name="TextBox 37"/>
                <p:cNvSpPr txBox="1">
                  <a:spLocks noRot="1" noChangeAspect="1" noMove="1" noResize="1" noEditPoints="1" noAdjustHandles="1" noChangeArrowheads="1" noChangeShapeType="1" noTextEdit="1"/>
                </p:cNvSpPr>
                <p:nvPr/>
              </p:nvSpPr>
              <p:spPr>
                <a:xfrm>
                  <a:off x="4483092" y="5511896"/>
                  <a:ext cx="714939" cy="276999"/>
                </a:xfrm>
                <a:prstGeom prst="rect">
                  <a:avLst/>
                </a:prstGeom>
                <a:blipFill rotWithShape="0">
                  <a:blip r:embed="rId11"/>
                  <a:stretch>
                    <a:fillRect l="-6780" r="-10169" b="-28261"/>
                  </a:stretch>
                </a:blipFill>
              </p:spPr>
              <p:txBody>
                <a:bodyPr/>
                <a:lstStyle/>
                <a:p>
                  <a:r>
                    <a:rPr lang="en-US">
                      <a:noFill/>
                    </a:rPr>
                    <a:t> </a:t>
                  </a:r>
                </a:p>
              </p:txBody>
            </p:sp>
          </mc:Fallback>
        </mc:AlternateContent>
        <p:sp>
          <p:nvSpPr>
            <p:cNvPr id="40" name="Oval 39"/>
            <p:cNvSpPr/>
            <p:nvPr/>
          </p:nvSpPr>
          <p:spPr>
            <a:xfrm>
              <a:off x="5644326" y="4746172"/>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40" idx="0"/>
              <a:endCxn id="40" idx="4"/>
            </p:cNvCxnSpPr>
            <p:nvPr/>
          </p:nvCxnSpPr>
          <p:spPr>
            <a:xfrm>
              <a:off x="5814189" y="4746172"/>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p:cNvSpPr txBox="1"/>
                <p:nvPr/>
              </p:nvSpPr>
              <p:spPr>
                <a:xfrm>
                  <a:off x="4975308" y="4628830"/>
                  <a:ext cx="6283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𝟏𝟔</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42" name="TextBox 41"/>
                <p:cNvSpPr txBox="1">
                  <a:spLocks noRot="1" noChangeAspect="1" noMove="1" noResize="1" noEditPoints="1" noAdjustHandles="1" noChangeArrowheads="1" noChangeShapeType="1" noTextEdit="1"/>
                </p:cNvSpPr>
                <p:nvPr/>
              </p:nvSpPr>
              <p:spPr>
                <a:xfrm>
                  <a:off x="4975308" y="4628830"/>
                  <a:ext cx="628377" cy="276999"/>
                </a:xfrm>
                <a:prstGeom prst="rect">
                  <a:avLst/>
                </a:prstGeom>
                <a:blipFill rotWithShape="0">
                  <a:blip r:embed="rId12"/>
                  <a:stretch>
                    <a:fillRect l="-11650" r="-12621" b="-28261"/>
                  </a:stretch>
                </a:blipFill>
              </p:spPr>
              <p:txBody>
                <a:bodyPr/>
                <a:lstStyle/>
                <a:p>
                  <a:r>
                    <a:rPr lang="en-US">
                      <a:noFill/>
                    </a:rPr>
                    <a:t> </a:t>
                  </a:r>
                </a:p>
              </p:txBody>
            </p:sp>
          </mc:Fallback>
        </mc:AlternateContent>
        <p:sp>
          <p:nvSpPr>
            <p:cNvPr id="43" name="Oval 42"/>
            <p:cNvSpPr/>
            <p:nvPr/>
          </p:nvSpPr>
          <p:spPr>
            <a:xfrm>
              <a:off x="6427217" y="5464819"/>
              <a:ext cx="339726" cy="290286"/>
            </a:xfrm>
            <a:prstGeom prst="ellipse">
              <a:avLst/>
            </a:prstGeom>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a:stCxn id="43" idx="0"/>
              <a:endCxn id="43" idx="4"/>
            </p:cNvCxnSpPr>
            <p:nvPr/>
          </p:nvCxnSpPr>
          <p:spPr>
            <a:xfrm>
              <a:off x="6597080" y="5464819"/>
              <a:ext cx="0" cy="2902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p:cNvSpPr txBox="1"/>
                <p:nvPr/>
              </p:nvSpPr>
              <p:spPr>
                <a:xfrm>
                  <a:off x="6806327" y="5407991"/>
                  <a:ext cx="76623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𝟓𝟓𝟎</m:t>
                        </m:r>
                        <m:r>
                          <a:rPr lang="en-US" b="1" i="1" smtClean="0">
                            <a:latin typeface="Cambria Math" panose="02040503050406030204" pitchFamily="18" charset="0"/>
                            <a:ea typeface="Cambria Math" panose="02040503050406030204" pitchFamily="18" charset="0"/>
                          </a:rPr>
                          <m:t>𝝁</m:t>
                        </m:r>
                        <m:r>
                          <a:rPr lang="en-US" b="1" i="1" smtClean="0">
                            <a:latin typeface="Cambria Math" panose="02040503050406030204" pitchFamily="18" charset="0"/>
                            <a:ea typeface="Cambria Math" panose="02040503050406030204" pitchFamily="18" charset="0"/>
                          </a:rPr>
                          <m:t>𝑨</m:t>
                        </m:r>
                      </m:oMath>
                    </m:oMathPara>
                  </a14:m>
                  <a:endParaRPr lang="en-US" b="1" dirty="0"/>
                </a:p>
              </p:txBody>
            </p:sp>
          </mc:Choice>
          <mc:Fallback>
            <p:sp>
              <p:nvSpPr>
                <p:cNvPr id="45" name="TextBox 44"/>
                <p:cNvSpPr txBox="1">
                  <a:spLocks noRot="1" noChangeAspect="1" noMove="1" noResize="1" noEditPoints="1" noAdjustHandles="1" noChangeArrowheads="1" noChangeShapeType="1" noTextEdit="1"/>
                </p:cNvSpPr>
                <p:nvPr/>
              </p:nvSpPr>
              <p:spPr>
                <a:xfrm>
                  <a:off x="6806327" y="5407991"/>
                  <a:ext cx="766235" cy="276999"/>
                </a:xfrm>
                <a:prstGeom prst="rect">
                  <a:avLst/>
                </a:prstGeom>
                <a:blipFill rotWithShape="0">
                  <a:blip r:embed="rId13"/>
                  <a:stretch>
                    <a:fillRect l="-7200" r="-11200" b="-28261"/>
                  </a:stretch>
                </a:blipFill>
              </p:spPr>
              <p:txBody>
                <a:bodyPr/>
                <a:lstStyle/>
                <a:p>
                  <a:r>
                    <a:rPr lang="en-US">
                      <a:noFill/>
                    </a:rPr>
                    <a:t> </a:t>
                  </a:r>
                </a:p>
              </p:txBody>
            </p:sp>
          </mc:Fallback>
        </mc:AlternateContent>
      </p:grpSp>
    </p:spTree>
    <p:extLst>
      <p:ext uri="{BB962C8B-B14F-4D97-AF65-F5344CB8AC3E}">
        <p14:creationId xmlns:p14="http://schemas.microsoft.com/office/powerpoint/2010/main" val="415659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up)">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8877" y="162729"/>
            <a:ext cx="10420791" cy="6606206"/>
          </a:xfrm>
          <a:prstGeom prst="rect">
            <a:avLst/>
          </a:prstGeom>
        </p:spPr>
      </p:pic>
    </p:spTree>
    <p:extLst>
      <p:ext uri="{BB962C8B-B14F-4D97-AF65-F5344CB8AC3E}">
        <p14:creationId xmlns:p14="http://schemas.microsoft.com/office/powerpoint/2010/main" val="9882185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714" y="203199"/>
            <a:ext cx="8437391" cy="6429830"/>
          </a:xfrm>
          <a:prstGeom prst="rect">
            <a:avLst/>
          </a:prstGeom>
        </p:spPr>
      </p:pic>
    </p:spTree>
    <p:extLst>
      <p:ext uri="{BB962C8B-B14F-4D97-AF65-F5344CB8AC3E}">
        <p14:creationId xmlns:p14="http://schemas.microsoft.com/office/powerpoint/2010/main" val="31273973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869" y="119943"/>
            <a:ext cx="9172874" cy="6585534"/>
          </a:xfrm>
          <a:prstGeom prst="rect">
            <a:avLst/>
          </a:prstGeom>
        </p:spPr>
      </p:pic>
    </p:spTree>
    <p:extLst>
      <p:ext uri="{BB962C8B-B14F-4D97-AF65-F5344CB8AC3E}">
        <p14:creationId xmlns:p14="http://schemas.microsoft.com/office/powerpoint/2010/main" val="419561209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670" y="1790163"/>
            <a:ext cx="11101589" cy="2698595"/>
          </a:xfrm>
        </p:spPr>
        <p:txBody>
          <a:bodyPr>
            <a:normAutofit/>
          </a:bodyPr>
          <a:lstStyle/>
          <a:p>
            <a:r>
              <a:rPr lang="en-US" sz="7200" dirty="0" smtClean="0">
                <a:latin typeface="Arial Black" panose="020B0A04020102020204" pitchFamily="34" charset="0"/>
              </a:rPr>
              <a:t>Input impedance</a:t>
            </a:r>
            <a:r>
              <a:rPr lang="en-US" sz="7200" dirty="0" smtClean="0">
                <a:latin typeface="Arial Black" panose="020B0A04020102020204" pitchFamily="34" charset="0"/>
              </a:rPr>
              <a:t/>
            </a:r>
            <a:br>
              <a:rPr lang="en-US" sz="7200" dirty="0" smtClean="0">
                <a:latin typeface="Arial Black" panose="020B0A04020102020204" pitchFamily="34" charset="0"/>
              </a:rPr>
            </a:br>
            <a:endParaRPr lang="en-US" sz="7200" dirty="0">
              <a:latin typeface="Arial Black" panose="020B0A04020102020204" pitchFamily="34" charset="0"/>
            </a:endParaRPr>
          </a:p>
        </p:txBody>
      </p:sp>
    </p:spTree>
    <p:extLst>
      <p:ext uri="{BB962C8B-B14F-4D97-AF65-F5344CB8AC3E}">
        <p14:creationId xmlns:p14="http://schemas.microsoft.com/office/powerpoint/2010/main" val="269180982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4544" b="70085"/>
          <a:stretch/>
        </p:blipFill>
        <p:spPr>
          <a:xfrm>
            <a:off x="327674" y="123717"/>
            <a:ext cx="7533791" cy="1491327"/>
          </a:xfrm>
          <a:prstGeom prst="rect">
            <a:avLst/>
          </a:prstGeom>
        </p:spPr>
      </p:pic>
      <p:pic>
        <p:nvPicPr>
          <p:cNvPr id="3" name="Picture 2"/>
          <p:cNvPicPr>
            <a:picLocks noChangeAspect="1"/>
          </p:cNvPicPr>
          <p:nvPr/>
        </p:nvPicPr>
        <p:blipFill rotWithShape="1">
          <a:blip r:embed="rId3"/>
          <a:srcRect l="8504" t="10924" r="8034"/>
          <a:stretch/>
        </p:blipFill>
        <p:spPr>
          <a:xfrm>
            <a:off x="6662057" y="2322287"/>
            <a:ext cx="5419249" cy="4405822"/>
          </a:xfrm>
          <a:prstGeom prst="rect">
            <a:avLst/>
          </a:prstGeom>
        </p:spPr>
      </p:pic>
      <p:pic>
        <p:nvPicPr>
          <p:cNvPr id="4" name="Picture 3"/>
          <p:cNvPicPr>
            <a:picLocks noChangeAspect="1"/>
          </p:cNvPicPr>
          <p:nvPr/>
        </p:nvPicPr>
        <p:blipFill rotWithShape="1">
          <a:blip r:embed="rId2"/>
          <a:srcRect t="48772" r="14316" b="20261"/>
          <a:stretch/>
        </p:blipFill>
        <p:spPr>
          <a:xfrm>
            <a:off x="327673" y="3479469"/>
            <a:ext cx="6227505" cy="1745673"/>
          </a:xfrm>
          <a:prstGeom prst="rect">
            <a:avLst/>
          </a:prstGeom>
        </p:spPr>
      </p:pic>
      <p:pic>
        <p:nvPicPr>
          <p:cNvPr id="5" name="Picture 4"/>
          <p:cNvPicPr>
            <a:picLocks noChangeAspect="1"/>
          </p:cNvPicPr>
          <p:nvPr/>
        </p:nvPicPr>
        <p:blipFill rotWithShape="1">
          <a:blip r:embed="rId2"/>
          <a:srcRect t="80970" r="15686"/>
          <a:stretch/>
        </p:blipFill>
        <p:spPr>
          <a:xfrm>
            <a:off x="327674" y="5617028"/>
            <a:ext cx="6465012" cy="1111081"/>
          </a:xfrm>
          <a:prstGeom prst="rect">
            <a:avLst/>
          </a:prstGeom>
        </p:spPr>
      </p:pic>
      <p:grpSp>
        <p:nvGrpSpPr>
          <p:cNvPr id="8" name="Group 7"/>
          <p:cNvGrpSpPr/>
          <p:nvPr/>
        </p:nvGrpSpPr>
        <p:grpSpPr>
          <a:xfrm>
            <a:off x="327674" y="1831666"/>
            <a:ext cx="7547645" cy="1350921"/>
            <a:chOff x="480073" y="1828800"/>
            <a:chExt cx="7547645" cy="1350921"/>
          </a:xfrm>
        </p:grpSpPr>
        <p:pic>
          <p:nvPicPr>
            <p:cNvPr id="6" name="Picture 5"/>
            <p:cNvPicPr>
              <a:picLocks noChangeAspect="1"/>
            </p:cNvPicPr>
            <p:nvPr/>
          </p:nvPicPr>
          <p:blipFill rotWithShape="1">
            <a:blip r:embed="rId2"/>
            <a:srcRect l="44001" t="39442" r="45848" b="51030"/>
            <a:stretch/>
          </p:blipFill>
          <p:spPr>
            <a:xfrm>
              <a:off x="2790699" y="2164175"/>
              <a:ext cx="1472541" cy="1015546"/>
            </a:xfrm>
            <a:prstGeom prst="rect">
              <a:avLst/>
            </a:prstGeom>
          </p:spPr>
        </p:pic>
        <p:pic>
          <p:nvPicPr>
            <p:cNvPr id="7" name="Picture 6"/>
            <p:cNvPicPr>
              <a:picLocks noChangeAspect="1"/>
            </p:cNvPicPr>
            <p:nvPr/>
          </p:nvPicPr>
          <p:blipFill rotWithShape="1">
            <a:blip r:embed="rId2"/>
            <a:srcRect t="31145" b="60795"/>
            <a:stretch/>
          </p:blipFill>
          <p:spPr>
            <a:xfrm>
              <a:off x="480073" y="1828800"/>
              <a:ext cx="7547645" cy="401782"/>
            </a:xfrm>
            <a:prstGeom prst="rect">
              <a:avLst/>
            </a:prstGeom>
          </p:spPr>
        </p:pic>
      </p:grpSp>
    </p:spTree>
    <p:extLst>
      <p:ext uri="{BB962C8B-B14F-4D97-AF65-F5344CB8AC3E}">
        <p14:creationId xmlns:p14="http://schemas.microsoft.com/office/powerpoint/2010/main" val="132440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670" y="1790163"/>
            <a:ext cx="11101589" cy="2698595"/>
          </a:xfrm>
        </p:spPr>
        <p:txBody>
          <a:bodyPr>
            <a:normAutofit/>
          </a:bodyPr>
          <a:lstStyle/>
          <a:p>
            <a:r>
              <a:rPr lang="en-US" sz="7200" dirty="0" err="1" smtClean="0">
                <a:latin typeface="Arial Black" panose="020B0A04020102020204" pitchFamily="34" charset="0"/>
              </a:rPr>
              <a:t>Transconductance</a:t>
            </a:r>
            <a:r>
              <a:rPr lang="en-US" sz="7200" dirty="0" smtClean="0">
                <a:latin typeface="Arial Black" panose="020B0A04020102020204" pitchFamily="34" charset="0"/>
              </a:rPr>
              <a:t/>
            </a:r>
            <a:br>
              <a:rPr lang="en-US" sz="7200" dirty="0" smtClean="0">
                <a:latin typeface="Arial Black" panose="020B0A04020102020204" pitchFamily="34" charset="0"/>
              </a:rPr>
            </a:br>
            <a:endParaRPr lang="en-US" sz="7200" dirty="0">
              <a:latin typeface="Arial Black" panose="020B0A04020102020204" pitchFamily="34" charset="0"/>
            </a:endParaRPr>
          </a:p>
        </p:txBody>
      </p:sp>
    </p:spTree>
    <p:extLst>
      <p:ext uri="{BB962C8B-B14F-4D97-AF65-F5344CB8AC3E}">
        <p14:creationId xmlns:p14="http://schemas.microsoft.com/office/powerpoint/2010/main" val="274826122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5229"/>
          <a:stretch/>
        </p:blipFill>
        <p:spPr>
          <a:xfrm>
            <a:off x="100354" y="120636"/>
            <a:ext cx="7056436" cy="2753194"/>
          </a:xfrm>
          <a:prstGeom prst="rect">
            <a:avLst/>
          </a:prstGeom>
        </p:spPr>
      </p:pic>
      <p:pic>
        <p:nvPicPr>
          <p:cNvPr id="3" name="Picture 2"/>
          <p:cNvPicPr>
            <a:picLocks noChangeAspect="1"/>
          </p:cNvPicPr>
          <p:nvPr/>
        </p:nvPicPr>
        <p:blipFill>
          <a:blip r:embed="rId3"/>
          <a:stretch>
            <a:fillRect/>
          </a:stretch>
        </p:blipFill>
        <p:spPr>
          <a:xfrm>
            <a:off x="7532914" y="120636"/>
            <a:ext cx="4501310" cy="3419519"/>
          </a:xfrm>
          <a:prstGeom prst="rect">
            <a:avLst/>
          </a:prstGeom>
        </p:spPr>
      </p:pic>
      <p:grpSp>
        <p:nvGrpSpPr>
          <p:cNvPr id="7" name="Group 6"/>
          <p:cNvGrpSpPr/>
          <p:nvPr/>
        </p:nvGrpSpPr>
        <p:grpSpPr>
          <a:xfrm>
            <a:off x="100354" y="3077029"/>
            <a:ext cx="11757818" cy="3660416"/>
            <a:chOff x="100354" y="3077029"/>
            <a:chExt cx="11757818" cy="3660416"/>
          </a:xfrm>
        </p:grpSpPr>
        <p:pic>
          <p:nvPicPr>
            <p:cNvPr id="4" name="Picture 3"/>
            <p:cNvPicPr>
              <a:picLocks noChangeAspect="1"/>
            </p:cNvPicPr>
            <p:nvPr/>
          </p:nvPicPr>
          <p:blipFill rotWithShape="1">
            <a:blip r:embed="rId3"/>
            <a:srcRect l="61748" t="929" b="27338"/>
            <a:stretch/>
          </p:blipFill>
          <p:spPr>
            <a:xfrm>
              <a:off x="8563430" y="3540155"/>
              <a:ext cx="3294742" cy="3197290"/>
            </a:xfrm>
            <a:prstGeom prst="rect">
              <a:avLst/>
            </a:prstGeom>
          </p:spPr>
        </p:pic>
        <p:pic>
          <p:nvPicPr>
            <p:cNvPr id="5" name="Picture 4"/>
            <p:cNvPicPr>
              <a:picLocks noChangeAspect="1"/>
            </p:cNvPicPr>
            <p:nvPr/>
          </p:nvPicPr>
          <p:blipFill rotWithShape="1">
            <a:blip r:embed="rId2"/>
            <a:srcRect t="45361" b="25372"/>
            <a:stretch/>
          </p:blipFill>
          <p:spPr>
            <a:xfrm>
              <a:off x="100354" y="3077029"/>
              <a:ext cx="7056436" cy="1799772"/>
            </a:xfrm>
            <a:prstGeom prst="rect">
              <a:avLst/>
            </a:prstGeom>
          </p:spPr>
        </p:pic>
      </p:grpSp>
      <p:pic>
        <p:nvPicPr>
          <p:cNvPr id="6" name="Picture 5"/>
          <p:cNvPicPr>
            <a:picLocks noChangeAspect="1"/>
          </p:cNvPicPr>
          <p:nvPr/>
        </p:nvPicPr>
        <p:blipFill rotWithShape="1">
          <a:blip r:embed="rId2"/>
          <a:srcRect t="75690"/>
          <a:stretch/>
        </p:blipFill>
        <p:spPr>
          <a:xfrm>
            <a:off x="100354" y="5242475"/>
            <a:ext cx="7056436" cy="1494970"/>
          </a:xfrm>
          <a:prstGeom prst="rect">
            <a:avLst/>
          </a:prstGeom>
        </p:spPr>
      </p:pic>
    </p:spTree>
    <p:extLst>
      <p:ext uri="{BB962C8B-B14F-4D97-AF65-F5344CB8AC3E}">
        <p14:creationId xmlns:p14="http://schemas.microsoft.com/office/powerpoint/2010/main" val="270813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66670" y="1790163"/>
            <a:ext cx="11101589" cy="2698595"/>
          </a:xfrm>
        </p:spPr>
        <p:txBody>
          <a:bodyPr>
            <a:normAutofit/>
          </a:bodyPr>
          <a:lstStyle/>
          <a:p>
            <a:r>
              <a:rPr lang="en-US" sz="7200" dirty="0" smtClean="0">
                <a:latin typeface="Arial Black" panose="020B0A04020102020204" pitchFamily="34" charset="0"/>
              </a:rPr>
              <a:t>Output impedance</a:t>
            </a:r>
            <a:r>
              <a:rPr lang="en-US" sz="7200" dirty="0" smtClean="0">
                <a:latin typeface="Arial Black" panose="020B0A04020102020204" pitchFamily="34" charset="0"/>
              </a:rPr>
              <a:t/>
            </a:r>
            <a:br>
              <a:rPr lang="en-US" sz="7200" dirty="0" smtClean="0">
                <a:latin typeface="Arial Black" panose="020B0A04020102020204" pitchFamily="34" charset="0"/>
              </a:rPr>
            </a:br>
            <a:endParaRPr lang="en-US" sz="7200" dirty="0">
              <a:latin typeface="Arial Black" panose="020B0A04020102020204" pitchFamily="34" charset="0"/>
            </a:endParaRPr>
          </a:p>
        </p:txBody>
      </p:sp>
    </p:spTree>
    <p:extLst>
      <p:ext uri="{BB962C8B-B14F-4D97-AF65-F5344CB8AC3E}">
        <p14:creationId xmlns:p14="http://schemas.microsoft.com/office/powerpoint/2010/main" val="3832519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631" y="154690"/>
            <a:ext cx="10128104" cy="6600758"/>
          </a:xfrm>
          <a:prstGeom prst="rect">
            <a:avLst/>
          </a:prstGeom>
        </p:spPr>
      </p:pic>
    </p:spTree>
    <p:extLst>
      <p:ext uri="{BB962C8B-B14F-4D97-AF65-F5344CB8AC3E}">
        <p14:creationId xmlns:p14="http://schemas.microsoft.com/office/powerpoint/2010/main" val="280683791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61" b="22071"/>
          <a:stretch/>
        </p:blipFill>
        <p:spPr>
          <a:xfrm>
            <a:off x="126132" y="177762"/>
            <a:ext cx="6569879" cy="4394238"/>
          </a:xfrm>
          <a:prstGeom prst="rect">
            <a:avLst/>
          </a:prstGeom>
        </p:spPr>
      </p:pic>
      <p:pic>
        <p:nvPicPr>
          <p:cNvPr id="3" name="Picture 2"/>
          <p:cNvPicPr>
            <a:picLocks noChangeAspect="1"/>
          </p:cNvPicPr>
          <p:nvPr/>
        </p:nvPicPr>
        <p:blipFill rotWithShape="1">
          <a:blip r:embed="rId2"/>
          <a:srcRect t="95011" r="8927" b="-127"/>
          <a:stretch/>
        </p:blipFill>
        <p:spPr>
          <a:xfrm>
            <a:off x="233009" y="5984304"/>
            <a:ext cx="11737966" cy="643944"/>
          </a:xfrm>
          <a:prstGeom prst="rect">
            <a:avLst/>
          </a:prstGeom>
        </p:spPr>
      </p:pic>
      <p:pic>
        <p:nvPicPr>
          <p:cNvPr id="5" name="Picture 4"/>
          <p:cNvPicPr>
            <a:picLocks noChangeAspect="1"/>
          </p:cNvPicPr>
          <p:nvPr/>
        </p:nvPicPr>
        <p:blipFill rotWithShape="1">
          <a:blip r:embed="rId3"/>
          <a:srcRect l="40311" t="43683" b="26955"/>
          <a:stretch/>
        </p:blipFill>
        <p:spPr>
          <a:xfrm rot="5400000">
            <a:off x="7325430" y="648861"/>
            <a:ext cx="4634473" cy="3995584"/>
          </a:xfrm>
          <a:prstGeom prst="rect">
            <a:avLst/>
          </a:prstGeom>
        </p:spPr>
      </p:pic>
      <p:cxnSp>
        <p:nvCxnSpPr>
          <p:cNvPr id="14" name="Straight Arrow Connector 13"/>
          <p:cNvCxnSpPr/>
          <p:nvPr/>
        </p:nvCxnSpPr>
        <p:spPr>
          <a:xfrm flipV="1">
            <a:off x="9985829" y="1349830"/>
            <a:ext cx="0" cy="3918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9985829" y="2162629"/>
            <a:ext cx="7257" cy="4235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p:cNvSpPr txBox="1"/>
              <p:nvPr/>
            </p:nvSpPr>
            <p:spPr>
              <a:xfrm>
                <a:off x="4809507" y="5265675"/>
                <a:ext cx="258205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𝑶</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𝑶</m:t>
                          </m:r>
                          <m:r>
                            <a:rPr lang="en-US" sz="2800" b="1" i="1" smtClean="0">
                              <a:latin typeface="Cambria Math" panose="02040503050406030204" pitchFamily="18" charset="0"/>
                            </a:rPr>
                            <m:t>𝟒</m:t>
                          </m:r>
                        </m:sub>
                      </m:sSub>
                      <m:d>
                        <m:dPr>
                          <m:begChr m:val="‖"/>
                          <m:endChr m:val=""/>
                          <m:ctrlPr>
                            <a:rPr lang="en-US" sz="2800" b="1" i="1" smtClean="0">
                              <a:latin typeface="Cambria Math" panose="02040503050406030204" pitchFamily="18" charset="0"/>
                            </a:rPr>
                          </m:ctrlPr>
                        </m:dPr>
                        <m:e>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𝑶</m:t>
                              </m:r>
                              <m:r>
                                <a:rPr lang="en-US" sz="2800" b="1" i="1" smtClean="0">
                                  <a:latin typeface="Cambria Math" panose="02040503050406030204" pitchFamily="18" charset="0"/>
                                </a:rPr>
                                <m:t>𝟔</m:t>
                              </m:r>
                            </m:sub>
                          </m:sSub>
                        </m:e>
                      </m:d>
                    </m:oMath>
                  </m:oMathPara>
                </a14:m>
                <a:endParaRPr lang="en-US" sz="28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809507" y="5265675"/>
                <a:ext cx="2582054" cy="486352"/>
              </a:xfrm>
              <a:prstGeom prst="rect">
                <a:avLst/>
              </a:prstGeom>
              <a:blipFill rotWithShape="0">
                <a:blip r:embed="rId4"/>
                <a:stretch>
                  <a:fillRect/>
                </a:stretch>
              </a:blipFill>
            </p:spPr>
            <p:txBody>
              <a:bodyPr/>
              <a:lstStyle/>
              <a:p>
                <a:r>
                  <a:rPr lang="en-US">
                    <a:noFill/>
                  </a:rPr>
                  <a:t> </a:t>
                </a:r>
              </a:p>
            </p:txBody>
          </p:sp>
        </mc:Fallback>
      </mc:AlternateContent>
      <p:cxnSp>
        <p:nvCxnSpPr>
          <p:cNvPr id="7" name="Straight Arrow Connector 6"/>
          <p:cNvCxnSpPr/>
          <p:nvPr/>
        </p:nvCxnSpPr>
        <p:spPr>
          <a:xfrm flipH="1">
            <a:off x="6282047" y="1935678"/>
            <a:ext cx="3703782" cy="32300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7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851" r="2745"/>
          <a:stretch/>
        </p:blipFill>
        <p:spPr>
          <a:xfrm>
            <a:off x="126856" y="5108448"/>
            <a:ext cx="8578232" cy="1749552"/>
          </a:xfrm>
          <a:prstGeom prst="rect">
            <a:avLst/>
          </a:prstGeom>
        </p:spPr>
      </p:pic>
      <p:pic>
        <p:nvPicPr>
          <p:cNvPr id="8" name="Picture 7"/>
          <p:cNvPicPr>
            <a:picLocks noChangeAspect="1"/>
          </p:cNvPicPr>
          <p:nvPr/>
        </p:nvPicPr>
        <p:blipFill rotWithShape="1">
          <a:blip r:embed="rId3"/>
          <a:srcRect l="30566" t="47422" b="25498"/>
          <a:stretch/>
        </p:blipFill>
        <p:spPr>
          <a:xfrm rot="5400000">
            <a:off x="7726875" y="892988"/>
            <a:ext cx="5059564" cy="3493282"/>
          </a:xfrm>
          <a:prstGeom prst="rect">
            <a:avLst/>
          </a:prstGeom>
        </p:spPr>
      </p:pic>
      <p:pic>
        <p:nvPicPr>
          <p:cNvPr id="9" name="Picture 8"/>
          <p:cNvPicPr>
            <a:picLocks noChangeAspect="1"/>
          </p:cNvPicPr>
          <p:nvPr/>
        </p:nvPicPr>
        <p:blipFill rotWithShape="1">
          <a:blip r:embed="rId4"/>
          <a:srcRect l="18061" r="39567" b="22071"/>
          <a:stretch/>
        </p:blipFill>
        <p:spPr>
          <a:xfrm>
            <a:off x="333446" y="362910"/>
            <a:ext cx="2629884" cy="3401568"/>
          </a:xfrm>
          <a:prstGeom prst="rect">
            <a:avLst/>
          </a:prstGeom>
        </p:spPr>
      </p:pic>
      <p:cxnSp>
        <p:nvCxnSpPr>
          <p:cNvPr id="7" name="Straight Arrow Connector 6"/>
          <p:cNvCxnSpPr/>
          <p:nvPr/>
        </p:nvCxnSpPr>
        <p:spPr>
          <a:xfrm flipV="1">
            <a:off x="11014601" y="1893660"/>
            <a:ext cx="0" cy="3206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10501745" y="2063694"/>
                <a:ext cx="4275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𝑹</m:t>
                          </m:r>
                        </m:e>
                        <m:sub>
                          <m:r>
                            <a:rPr lang="en-US" b="1" i="1" smtClean="0">
                              <a:latin typeface="Cambria Math" panose="02040503050406030204" pitchFamily="18" charset="0"/>
                            </a:rPr>
                            <m:t>𝟎𝟒</m:t>
                          </m:r>
                        </m:sub>
                      </m:sSub>
                    </m:oMath>
                  </m:oMathPara>
                </a14:m>
                <a:endParaRPr lang="en-US" b="1" dirty="0"/>
              </a:p>
            </p:txBody>
          </p:sp>
        </mc:Choice>
        <mc:Fallback xmlns="">
          <p:sp>
            <p:nvSpPr>
              <p:cNvPr id="2" name="TextBox 1"/>
              <p:cNvSpPr txBox="1">
                <a:spLocks noRot="1" noChangeAspect="1" noMove="1" noResize="1" noEditPoints="1" noAdjustHandles="1" noChangeArrowheads="1" noChangeShapeType="1" noTextEdit="1"/>
              </p:cNvSpPr>
              <p:nvPr/>
            </p:nvSpPr>
            <p:spPr>
              <a:xfrm>
                <a:off x="10501745" y="2063694"/>
                <a:ext cx="427512" cy="369332"/>
              </a:xfrm>
              <a:prstGeom prst="rect">
                <a:avLst/>
              </a:prstGeom>
              <a:blipFill rotWithShape="0">
                <a:blip r:embed="rId5"/>
                <a:stretch>
                  <a:fillRect r="-21429"/>
                </a:stretch>
              </a:blipFill>
            </p:spPr>
            <p:txBody>
              <a:bodyPr/>
              <a:lstStyle/>
              <a:p>
                <a:r>
                  <a:rPr lang="en-US">
                    <a:noFill/>
                  </a:rPr>
                  <a:t> </a:t>
                </a:r>
              </a:p>
            </p:txBody>
          </p:sp>
        </mc:Fallback>
      </mc:AlternateContent>
      <p:pic>
        <p:nvPicPr>
          <p:cNvPr id="10" name="Picture 9"/>
          <p:cNvPicPr>
            <a:picLocks noChangeAspect="1"/>
          </p:cNvPicPr>
          <p:nvPr/>
        </p:nvPicPr>
        <p:blipFill rotWithShape="1">
          <a:blip r:embed="rId2"/>
          <a:srcRect t="55533" r="2745" b="26288"/>
          <a:stretch/>
        </p:blipFill>
        <p:spPr>
          <a:xfrm>
            <a:off x="126856" y="3603983"/>
            <a:ext cx="8578232" cy="1264722"/>
          </a:xfrm>
          <a:prstGeom prst="rect">
            <a:avLst/>
          </a:prstGeom>
        </p:spPr>
      </p:pic>
    </p:spTree>
    <p:extLst>
      <p:ext uri="{BB962C8B-B14F-4D97-AF65-F5344CB8AC3E}">
        <p14:creationId xmlns:p14="http://schemas.microsoft.com/office/powerpoint/2010/main" val="42328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14400" y="133350"/>
            <a:ext cx="10363200" cy="6591300"/>
          </a:xfrm>
          <a:prstGeom prst="rect">
            <a:avLst/>
          </a:prstGeom>
        </p:spPr>
      </p:pic>
    </p:spTree>
    <p:extLst>
      <p:ext uri="{BB962C8B-B14F-4D97-AF65-F5344CB8AC3E}">
        <p14:creationId xmlns:p14="http://schemas.microsoft.com/office/powerpoint/2010/main" val="25887859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4877" y="136751"/>
            <a:ext cx="9436780" cy="6568849"/>
          </a:xfrm>
          <a:prstGeom prst="rect">
            <a:avLst/>
          </a:prstGeom>
        </p:spPr>
      </p:pic>
    </p:spTree>
    <p:extLst>
      <p:ext uri="{BB962C8B-B14F-4D97-AF65-F5344CB8AC3E}">
        <p14:creationId xmlns:p14="http://schemas.microsoft.com/office/powerpoint/2010/main" val="321100669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99885"/>
            <a:ext cx="11959367" cy="3294743"/>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5640779" y="5658594"/>
                <a:ext cx="5396797" cy="87562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𝑨</m:t>
                          </m:r>
                        </m:e>
                        <m:sub>
                          <m:r>
                            <a:rPr lang="en-US" sz="2800" b="1" i="1" smtClean="0">
                              <a:latin typeface="Cambria Math" panose="02040503050406030204" pitchFamily="18" charset="0"/>
                            </a:rPr>
                            <m:t>𝑽</m:t>
                          </m:r>
                          <m:r>
                            <a:rPr lang="en-US" sz="2800" b="1" i="1" smtClean="0">
                              <a:latin typeface="Cambria Math" panose="02040503050406030204" pitchFamily="18" charset="0"/>
                            </a:rPr>
                            <m:t>𝟏</m:t>
                          </m:r>
                        </m:sub>
                      </m:sSub>
                      <m:r>
                        <a:rPr lang="en-US" sz="2800" b="1" i="1" smtClean="0">
                          <a:latin typeface="Cambria Math" panose="02040503050406030204" pitchFamily="18" charset="0"/>
                        </a:rPr>
                        <m:t>=</m:t>
                      </m:r>
                      <m:f>
                        <m:fPr>
                          <m:ctrlPr>
                            <a:rPr lang="en-US" sz="2800" b="1" i="1" smtClean="0">
                              <a:latin typeface="Cambria Math" panose="02040503050406030204" pitchFamily="18" charset="0"/>
                            </a:rPr>
                          </m:ctrlPr>
                        </m:fPr>
                        <m:num>
                          <m:r>
                            <a:rPr lang="en-US" sz="2800" b="1" i="1" smtClean="0">
                              <a:latin typeface="Cambria Math" panose="02040503050406030204" pitchFamily="18" charset="0"/>
                            </a:rPr>
                            <m:t>𝟔</m:t>
                          </m:r>
                          <m:r>
                            <a:rPr lang="en-US" sz="2800" b="1" i="1" smtClean="0">
                              <a:latin typeface="Cambria Math" panose="02040503050406030204" pitchFamily="18" charset="0"/>
                            </a:rPr>
                            <m:t>.</m:t>
                          </m:r>
                          <m:r>
                            <a:rPr lang="en-US" sz="2800" b="1" i="1" smtClean="0">
                              <a:latin typeface="Cambria Math" panose="02040503050406030204" pitchFamily="18" charset="0"/>
                            </a:rPr>
                            <m:t>𝟖</m:t>
                          </m:r>
                          <m:r>
                            <a:rPr lang="en-US" sz="2800" b="1" i="1" smtClean="0">
                              <a:latin typeface="Cambria Math" panose="02040503050406030204" pitchFamily="18" charset="0"/>
                              <a:ea typeface="Cambria Math" panose="02040503050406030204" pitchFamily="18" charset="0"/>
                            </a:rPr>
                            <m:t>×</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𝟏𝟎</m:t>
                              </m:r>
                            </m:e>
                            <m:sup>
                              <m:r>
                                <a:rPr lang="en-US" sz="2800" b="1" i="1" smtClean="0">
                                  <a:latin typeface="Cambria Math" panose="02040503050406030204" pitchFamily="18" charset="0"/>
                                  <a:ea typeface="Cambria Math" panose="02040503050406030204" pitchFamily="18" charset="0"/>
                                </a:rPr>
                                <m:t>𝟔</m:t>
                              </m:r>
                            </m:sup>
                          </m:sSup>
                        </m:num>
                        <m:den>
                          <m:r>
                            <a:rPr lang="en-US" sz="2800" b="1" i="1" smtClean="0">
                              <a:latin typeface="Cambria Math" panose="02040503050406030204" pitchFamily="18" charset="0"/>
                            </a:rPr>
                            <m:t>𝟓</m:t>
                          </m:r>
                          <m:r>
                            <a:rPr lang="en-US" sz="2800" b="1" i="1" smtClean="0">
                              <a:latin typeface="Cambria Math" panose="02040503050406030204" pitchFamily="18" charset="0"/>
                            </a:rPr>
                            <m:t>.</m:t>
                          </m:r>
                          <m:r>
                            <a:rPr lang="en-US" sz="2800" b="1" i="1" smtClean="0">
                              <a:latin typeface="Cambria Math" panose="02040503050406030204" pitchFamily="18" charset="0"/>
                            </a:rPr>
                            <m:t>𝟒</m:t>
                          </m:r>
                          <m:r>
                            <a:rPr lang="en-US" sz="2800" b="1" i="1" smtClean="0">
                              <a:latin typeface="Cambria Math" panose="02040503050406030204" pitchFamily="18" charset="0"/>
                              <a:ea typeface="Cambria Math" panose="02040503050406030204" pitchFamily="18" charset="0"/>
                            </a:rPr>
                            <m:t>×</m:t>
                          </m:r>
                          <m:sSup>
                            <m:sSupPr>
                              <m:ctrlPr>
                                <a:rPr lang="en-US" sz="2800" b="1" i="1" smtClean="0">
                                  <a:latin typeface="Cambria Math" panose="02040503050406030204" pitchFamily="18" charset="0"/>
                                  <a:ea typeface="Cambria Math" panose="02040503050406030204" pitchFamily="18" charset="0"/>
                                </a:rPr>
                              </m:ctrlPr>
                            </m:sSupPr>
                            <m:e>
                              <m:r>
                                <a:rPr lang="en-US" sz="2800" b="1" i="1" smtClean="0">
                                  <a:latin typeface="Cambria Math" panose="02040503050406030204" pitchFamily="18" charset="0"/>
                                  <a:ea typeface="Cambria Math" panose="02040503050406030204" pitchFamily="18" charset="0"/>
                                </a:rPr>
                                <m:t>𝟏𝟎</m:t>
                              </m:r>
                            </m:e>
                            <m:sup>
                              <m:r>
                                <a:rPr lang="en-US" sz="2800" b="1" i="1" smtClean="0">
                                  <a:latin typeface="Cambria Math" panose="02040503050406030204" pitchFamily="18" charset="0"/>
                                  <a:ea typeface="Cambria Math" panose="02040503050406030204" pitchFamily="18" charset="0"/>
                                </a:rPr>
                                <m:t>𝟑</m:t>
                              </m:r>
                            </m:sup>
                          </m:sSup>
                        </m:den>
                      </m:f>
                      <m:r>
                        <a:rPr lang="en-US" sz="2800" b="1" i="1" smtClean="0">
                          <a:latin typeface="Cambria Math" panose="02040503050406030204" pitchFamily="18" charset="0"/>
                        </a:rPr>
                        <m:t>=</m:t>
                      </m:r>
                      <m:r>
                        <a:rPr lang="en-US" sz="2800" b="1" i="1" smtClean="0">
                          <a:latin typeface="Cambria Math" panose="02040503050406030204" pitchFamily="18" charset="0"/>
                        </a:rPr>
                        <m:t>𝟏𝟐𝟓𝟗</m:t>
                      </m:r>
                      <m:r>
                        <a:rPr lang="en-US" sz="2800" b="1" i="1" smtClean="0">
                          <a:latin typeface="Cambria Math" panose="02040503050406030204" pitchFamily="18" charset="0"/>
                        </a:rPr>
                        <m:t>.</m:t>
                      </m:r>
                      <m:r>
                        <a:rPr lang="en-US" sz="2800" b="1" i="1" smtClean="0">
                          <a:latin typeface="Cambria Math" panose="02040503050406030204" pitchFamily="18" charset="0"/>
                        </a:rPr>
                        <m:t>𝟐𝟔</m:t>
                      </m:r>
                      <m:r>
                        <a:rPr lang="en-US" sz="2800" b="1" i="1" smtClean="0">
                          <a:latin typeface="Cambria Math" panose="02040503050406030204" pitchFamily="18" charset="0"/>
                        </a:rPr>
                        <m:t>  </m:t>
                      </m:r>
                      <m:r>
                        <a:rPr lang="en-US" sz="2800" b="1" i="1" smtClean="0">
                          <a:latin typeface="Cambria Math" panose="02040503050406030204" pitchFamily="18" charset="0"/>
                        </a:rPr>
                        <m:t>𝑽</m:t>
                      </m:r>
                      <m:r>
                        <a:rPr lang="en-US" sz="2800" b="1" i="1" smtClean="0">
                          <a:latin typeface="Cambria Math" panose="02040503050406030204" pitchFamily="18" charset="0"/>
                        </a:rPr>
                        <m:t>/</m:t>
                      </m:r>
                      <m:r>
                        <a:rPr lang="en-US" sz="2800" b="1" i="1" smtClean="0">
                          <a:latin typeface="Cambria Math" panose="02040503050406030204" pitchFamily="18" charset="0"/>
                        </a:rPr>
                        <m:t>𝑽</m:t>
                      </m:r>
                    </m:oMath>
                  </m:oMathPara>
                </a14:m>
                <a:endParaRPr lang="en-US" sz="2800" b="1" dirty="0"/>
              </a:p>
            </p:txBody>
          </p:sp>
        </mc:Choice>
        <mc:Fallback>
          <p:sp>
            <p:nvSpPr>
              <p:cNvPr id="3" name="TextBox 2"/>
              <p:cNvSpPr txBox="1">
                <a:spLocks noRot="1" noChangeAspect="1" noMove="1" noResize="1" noEditPoints="1" noAdjustHandles="1" noChangeArrowheads="1" noChangeShapeType="1" noTextEdit="1"/>
              </p:cNvSpPr>
              <p:nvPr/>
            </p:nvSpPr>
            <p:spPr>
              <a:xfrm>
                <a:off x="5640779" y="5658594"/>
                <a:ext cx="5396797" cy="875624"/>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1289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6961" y="25758"/>
            <a:ext cx="10319929" cy="6743149"/>
          </a:xfrm>
          <a:prstGeom prst="rect">
            <a:avLst/>
          </a:prstGeom>
        </p:spPr>
      </p:pic>
      <p:sp>
        <p:nvSpPr>
          <p:cNvPr id="3" name="TextBox 2"/>
          <p:cNvSpPr txBox="1"/>
          <p:nvPr/>
        </p:nvSpPr>
        <p:spPr>
          <a:xfrm>
            <a:off x="3135086" y="0"/>
            <a:ext cx="6023428" cy="461665"/>
          </a:xfrm>
          <a:prstGeom prst="rect">
            <a:avLst/>
          </a:prstGeom>
          <a:solidFill>
            <a:srgbClr val="FFFF00"/>
          </a:solidFill>
        </p:spPr>
        <p:txBody>
          <a:bodyPr wrap="square" rtlCol="0">
            <a:spAutoFit/>
          </a:bodyPr>
          <a:lstStyle/>
          <a:p>
            <a:r>
              <a:rPr lang="en-US" sz="2400" b="1" dirty="0" smtClean="0"/>
              <a:t>Summary of small signal analysis of first stage</a:t>
            </a:r>
            <a:endParaRPr lang="en-US" sz="2400" b="1" dirty="0"/>
          </a:p>
        </p:txBody>
      </p:sp>
    </p:spTree>
    <p:extLst>
      <p:ext uri="{BB962C8B-B14F-4D97-AF65-F5344CB8AC3E}">
        <p14:creationId xmlns:p14="http://schemas.microsoft.com/office/powerpoint/2010/main" val="232408242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3503" y="160025"/>
            <a:ext cx="6072298" cy="6333688"/>
          </a:xfrm>
          <a:prstGeom prst="rect">
            <a:avLst/>
          </a:prstGeom>
        </p:spPr>
      </p:pic>
      <p:sp>
        <p:nvSpPr>
          <p:cNvPr id="3" name="Title 1"/>
          <p:cNvSpPr txBox="1">
            <a:spLocks/>
          </p:cNvSpPr>
          <p:nvPr/>
        </p:nvSpPr>
        <p:spPr>
          <a:xfrm>
            <a:off x="291717" y="499486"/>
            <a:ext cx="6863826" cy="2185657"/>
          </a:xfrm>
          <a:prstGeom prst="rect">
            <a:avLst/>
          </a:prstGeom>
        </p:spPr>
        <p:txBody>
          <a:bodyP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7200" dirty="0" smtClean="0">
              <a:latin typeface="Arial Black" panose="020B0A04020102020204" pitchFamily="34" charset="0"/>
            </a:endParaRPr>
          </a:p>
          <a:p>
            <a:r>
              <a:rPr lang="en-US" sz="7200" dirty="0" smtClean="0">
                <a:latin typeface="Arial Black" panose="020B0A04020102020204" pitchFamily="34" charset="0"/>
              </a:rPr>
              <a:t>Second Stage</a:t>
            </a:r>
            <a:br>
              <a:rPr lang="en-US" sz="7200" dirty="0" smtClean="0">
                <a:latin typeface="Arial Black" panose="020B0A04020102020204" pitchFamily="34" charset="0"/>
              </a:rPr>
            </a:br>
            <a:endParaRPr lang="en-US" sz="7200" dirty="0">
              <a:latin typeface="Arial Black" panose="020B0A04020102020204" pitchFamily="34" charset="0"/>
            </a:endParaRPr>
          </a:p>
        </p:txBody>
      </p:sp>
    </p:spTree>
    <p:extLst>
      <p:ext uri="{BB962C8B-B14F-4D97-AF65-F5344CB8AC3E}">
        <p14:creationId xmlns:p14="http://schemas.microsoft.com/office/powerpoint/2010/main" val="386609654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986" y="189120"/>
            <a:ext cx="10554982" cy="6211680"/>
          </a:xfrm>
          <a:prstGeom prst="rect">
            <a:avLst/>
          </a:prstGeom>
        </p:spPr>
      </p:pic>
    </p:spTree>
    <p:extLst>
      <p:ext uri="{BB962C8B-B14F-4D97-AF65-F5344CB8AC3E}">
        <p14:creationId xmlns:p14="http://schemas.microsoft.com/office/powerpoint/2010/main" val="31002636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1306" b="63102"/>
          <a:stretch/>
        </p:blipFill>
        <p:spPr>
          <a:xfrm>
            <a:off x="319175" y="736270"/>
            <a:ext cx="10290767" cy="1187533"/>
          </a:xfrm>
          <a:prstGeom prst="rect">
            <a:avLst/>
          </a:prstGeom>
        </p:spPr>
      </p:pic>
      <p:pic>
        <p:nvPicPr>
          <p:cNvPr id="3" name="Picture 2"/>
          <p:cNvPicPr>
            <a:picLocks noChangeAspect="1"/>
          </p:cNvPicPr>
          <p:nvPr/>
        </p:nvPicPr>
        <p:blipFill>
          <a:blip r:embed="rId3"/>
          <a:stretch>
            <a:fillRect/>
          </a:stretch>
        </p:blipFill>
        <p:spPr>
          <a:xfrm>
            <a:off x="6092043" y="2143204"/>
            <a:ext cx="5372554" cy="4526195"/>
          </a:xfrm>
          <a:prstGeom prst="rect">
            <a:avLst/>
          </a:prstGeom>
        </p:spPr>
      </p:pic>
      <p:pic>
        <p:nvPicPr>
          <p:cNvPr id="4" name="Picture 3"/>
          <p:cNvPicPr>
            <a:picLocks noChangeAspect="1"/>
          </p:cNvPicPr>
          <p:nvPr/>
        </p:nvPicPr>
        <p:blipFill rotWithShape="1">
          <a:blip r:embed="rId2"/>
          <a:srcRect t="12972" b="79448"/>
          <a:stretch/>
        </p:blipFill>
        <p:spPr>
          <a:xfrm>
            <a:off x="103440" y="101600"/>
            <a:ext cx="10290767" cy="577273"/>
          </a:xfrm>
          <a:prstGeom prst="rect">
            <a:avLst/>
          </a:prstGeom>
        </p:spPr>
      </p:pic>
    </p:spTree>
    <p:extLst>
      <p:ext uri="{BB962C8B-B14F-4D97-AF65-F5344CB8AC3E}">
        <p14:creationId xmlns:p14="http://schemas.microsoft.com/office/powerpoint/2010/main" val="39571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22" t="68083" r="4089"/>
          <a:stretch/>
        </p:blipFill>
        <p:spPr>
          <a:xfrm>
            <a:off x="534389" y="344385"/>
            <a:ext cx="9785269" cy="2430864"/>
          </a:xfrm>
          <a:prstGeom prst="rect">
            <a:avLst/>
          </a:prstGeom>
        </p:spPr>
      </p:pic>
      <p:pic>
        <p:nvPicPr>
          <p:cNvPr id="4" name="Picture 3"/>
          <p:cNvPicPr>
            <a:picLocks noChangeAspect="1"/>
          </p:cNvPicPr>
          <p:nvPr/>
        </p:nvPicPr>
        <p:blipFill rotWithShape="1">
          <a:blip r:embed="rId3"/>
          <a:srcRect l="1024" t="37395" r="53058" b="52679"/>
          <a:stretch/>
        </p:blipFill>
        <p:spPr>
          <a:xfrm>
            <a:off x="332510" y="6062353"/>
            <a:ext cx="4286991" cy="653143"/>
          </a:xfrm>
          <a:prstGeom prst="rect">
            <a:avLst/>
          </a:prstGeom>
        </p:spPr>
      </p:pic>
      <p:pic>
        <p:nvPicPr>
          <p:cNvPr id="5" name="Picture 4"/>
          <p:cNvPicPr>
            <a:picLocks noChangeAspect="1"/>
          </p:cNvPicPr>
          <p:nvPr/>
        </p:nvPicPr>
        <p:blipFill>
          <a:blip r:embed="rId4"/>
          <a:stretch>
            <a:fillRect/>
          </a:stretch>
        </p:blipFill>
        <p:spPr>
          <a:xfrm>
            <a:off x="6543304" y="1567543"/>
            <a:ext cx="5648696" cy="5147953"/>
          </a:xfrm>
          <a:prstGeom prst="rect">
            <a:avLst/>
          </a:prstGeom>
        </p:spPr>
      </p:pic>
      <p:pic>
        <p:nvPicPr>
          <p:cNvPr id="6" name="Picture 5"/>
          <p:cNvPicPr>
            <a:picLocks noChangeAspect="1"/>
          </p:cNvPicPr>
          <p:nvPr/>
        </p:nvPicPr>
        <p:blipFill rotWithShape="1">
          <a:blip r:embed="rId3"/>
          <a:srcRect l="32844" t="-1" r="15027" b="65464"/>
          <a:stretch/>
        </p:blipFill>
        <p:spPr>
          <a:xfrm>
            <a:off x="239484" y="3445838"/>
            <a:ext cx="4866905" cy="2272498"/>
          </a:xfrm>
          <a:prstGeom prst="rect">
            <a:avLst/>
          </a:prstGeom>
        </p:spPr>
      </p:pic>
      <p:pic>
        <p:nvPicPr>
          <p:cNvPr id="7" name="Picture 6"/>
          <p:cNvPicPr>
            <a:picLocks noChangeAspect="1"/>
          </p:cNvPicPr>
          <p:nvPr/>
        </p:nvPicPr>
        <p:blipFill>
          <a:blip r:embed="rId5"/>
          <a:stretch>
            <a:fillRect/>
          </a:stretch>
        </p:blipFill>
        <p:spPr>
          <a:xfrm>
            <a:off x="239484" y="5754758"/>
            <a:ext cx="2986162" cy="408535"/>
          </a:xfrm>
          <a:prstGeom prst="rect">
            <a:avLst/>
          </a:prstGeom>
        </p:spPr>
      </p:pic>
    </p:spTree>
    <p:extLst>
      <p:ext uri="{BB962C8B-B14F-4D97-AF65-F5344CB8AC3E}">
        <p14:creationId xmlns:p14="http://schemas.microsoft.com/office/powerpoint/2010/main" val="2492052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850" y="144402"/>
            <a:ext cx="11961087" cy="6140488"/>
          </a:xfrm>
          <a:prstGeom prst="rect">
            <a:avLst/>
          </a:prstGeom>
        </p:spPr>
      </p:pic>
    </p:spTree>
    <p:extLst>
      <p:ext uri="{BB962C8B-B14F-4D97-AF65-F5344CB8AC3E}">
        <p14:creationId xmlns:p14="http://schemas.microsoft.com/office/powerpoint/2010/main" val="13299992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47502"/>
          <a:stretch/>
        </p:blipFill>
        <p:spPr>
          <a:xfrm>
            <a:off x="236957" y="154380"/>
            <a:ext cx="9336228" cy="3454343"/>
          </a:xfrm>
          <a:prstGeom prst="rect">
            <a:avLst/>
          </a:prstGeom>
        </p:spPr>
      </p:pic>
      <mc:AlternateContent xmlns:mc="http://schemas.openxmlformats.org/markup-compatibility/2006">
        <mc:Choice xmlns:a14="http://schemas.microsoft.com/office/drawing/2010/main" Requires="a14">
          <p:sp>
            <p:nvSpPr>
              <p:cNvPr id="3" name="TextBox 2"/>
              <p:cNvSpPr txBox="1"/>
              <p:nvPr/>
            </p:nvSpPr>
            <p:spPr>
              <a:xfrm>
                <a:off x="645457" y="5738306"/>
                <a:ext cx="3209468" cy="6254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𝑨</m:t>
                          </m:r>
                        </m:e>
                        <m:sub>
                          <m:r>
                            <a:rPr lang="en-US" sz="2000" b="1" i="1" smtClean="0">
                              <a:latin typeface="Cambria Math" panose="02040503050406030204" pitchFamily="18" charset="0"/>
                            </a:rPr>
                            <m:t>𝑽</m:t>
                          </m:r>
                          <m:r>
                            <a:rPr lang="en-US" sz="2000" b="1" i="1" smtClean="0">
                              <a:latin typeface="Cambria Math" panose="02040503050406030204" pitchFamily="18" charset="0"/>
                            </a:rPr>
                            <m:t>𝟐</m:t>
                          </m:r>
                        </m:sub>
                      </m:sSub>
                      <m:r>
                        <a:rPr lang="en-US" sz="2000" b="1" i="1" smtClean="0">
                          <a:latin typeface="Cambria Math" panose="02040503050406030204" pitchFamily="18" charset="0"/>
                        </a:rPr>
                        <m:t>=</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𝟖𝟏</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𝟏𝟎</m:t>
                              </m:r>
                            </m:e>
                            <m:sup>
                              <m:r>
                                <a:rPr lang="en-US" sz="2000" b="1" i="1" smtClean="0">
                                  <a:latin typeface="Cambria Math" panose="02040503050406030204" pitchFamily="18" charset="0"/>
                                  <a:ea typeface="Cambria Math" panose="02040503050406030204" pitchFamily="18" charset="0"/>
                                </a:rPr>
                                <m:t>𝟑</m:t>
                              </m:r>
                            </m:sup>
                          </m:sSup>
                        </m:num>
                        <m:den>
                          <m:r>
                            <a:rPr lang="en-US" sz="2000" b="1" i="1" smtClean="0">
                              <a:latin typeface="Cambria Math" panose="02040503050406030204" pitchFamily="18" charset="0"/>
                            </a:rPr>
                            <m:t>𝟏𝟓𝟒</m:t>
                          </m:r>
                        </m:den>
                      </m:f>
                      <m:r>
                        <a:rPr lang="en-US" sz="2000" b="1" i="1" smtClean="0">
                          <a:latin typeface="Cambria Math" panose="02040503050406030204" pitchFamily="18" charset="0"/>
                        </a:rPr>
                        <m:t>=</m:t>
                      </m:r>
                      <m:r>
                        <a:rPr lang="en-US" sz="2000" b="1" i="1" smtClean="0">
                          <a:latin typeface="Cambria Math" panose="02040503050406030204" pitchFamily="18" charset="0"/>
                        </a:rPr>
                        <m:t>𝟓𝟐𝟔</m:t>
                      </m:r>
                      <m:r>
                        <a:rPr lang="en-US" sz="2000" b="1" i="1" smtClean="0">
                          <a:latin typeface="Cambria Math" panose="02040503050406030204" pitchFamily="18" charset="0"/>
                        </a:rPr>
                        <m:t>  </m:t>
                      </m:r>
                      <m:r>
                        <a:rPr lang="en-US" sz="2000" b="1" i="1" smtClean="0">
                          <a:latin typeface="Cambria Math" panose="02040503050406030204" pitchFamily="18" charset="0"/>
                        </a:rPr>
                        <m:t>𝑽</m:t>
                      </m:r>
                      <m:r>
                        <a:rPr lang="en-US" sz="2000" b="1" i="1" smtClean="0">
                          <a:latin typeface="Cambria Math" panose="02040503050406030204" pitchFamily="18" charset="0"/>
                        </a:rPr>
                        <m:t>/</m:t>
                      </m:r>
                      <m:r>
                        <a:rPr lang="en-US" sz="2000" b="1" i="1" smtClean="0">
                          <a:latin typeface="Cambria Math" panose="02040503050406030204" pitchFamily="18" charset="0"/>
                        </a:rPr>
                        <m:t>𝑽</m:t>
                      </m:r>
                    </m:oMath>
                  </m:oMathPara>
                </a14:m>
                <a:endParaRPr lang="en-US" sz="2000" b="1" dirty="0"/>
              </a:p>
            </p:txBody>
          </p:sp>
        </mc:Choice>
        <mc:Fallback>
          <p:sp>
            <p:nvSpPr>
              <p:cNvPr id="3" name="TextBox 2"/>
              <p:cNvSpPr txBox="1">
                <a:spLocks noRot="1" noChangeAspect="1" noMove="1" noResize="1" noEditPoints="1" noAdjustHandles="1" noChangeArrowheads="1" noChangeShapeType="1" noTextEdit="1"/>
              </p:cNvSpPr>
              <p:nvPr/>
            </p:nvSpPr>
            <p:spPr>
              <a:xfrm>
                <a:off x="645457" y="5738306"/>
                <a:ext cx="3209468" cy="625428"/>
              </a:xfrm>
              <a:prstGeom prst="rect">
                <a:avLst/>
              </a:prstGeom>
              <a:blipFill rotWithShape="0">
                <a:blip r:embed="rId3"/>
                <a:stretch>
                  <a:fillRect/>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7494526" y="2576945"/>
            <a:ext cx="4697474" cy="4281055"/>
          </a:xfrm>
          <a:prstGeom prst="rect">
            <a:avLst/>
          </a:prstGeom>
        </p:spPr>
      </p:pic>
      <p:sp>
        <p:nvSpPr>
          <p:cNvPr id="5" name="Oval 4"/>
          <p:cNvSpPr/>
          <p:nvPr/>
        </p:nvSpPr>
        <p:spPr>
          <a:xfrm>
            <a:off x="3854925" y="2208811"/>
            <a:ext cx="142504" cy="1662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p:sp>
        <p:nvSpPr>
          <p:cNvPr id="6" name="Oval 5"/>
          <p:cNvSpPr/>
          <p:nvPr/>
        </p:nvSpPr>
        <p:spPr>
          <a:xfrm>
            <a:off x="6144883" y="2208811"/>
            <a:ext cx="142504" cy="1662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28575">
                <a:solidFill>
                  <a:schemeClr val="tx1"/>
                </a:solidFill>
              </a:ln>
            </a:endParaRPr>
          </a:p>
        </p:txBody>
      </p:sp>
      <mc:AlternateContent xmlns:mc="http://schemas.openxmlformats.org/markup-compatibility/2006">
        <mc:Choice xmlns:a14="http://schemas.microsoft.com/office/drawing/2010/main" Requires="a14">
          <p:sp>
            <p:nvSpPr>
              <p:cNvPr id="7" name="TextBox 6"/>
              <p:cNvSpPr txBox="1"/>
              <p:nvPr/>
            </p:nvSpPr>
            <p:spPr>
              <a:xfrm>
                <a:off x="9084623" y="1707419"/>
                <a:ext cx="2486643" cy="58451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𝟓𝟎</m:t>
                          </m:r>
                        </m:num>
                        <m:den>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𝟕𝟓</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𝟕𝟑𝟑</m:t>
                          </m:r>
                          <m:r>
                            <a:rPr lang="en-US" sz="2000" b="1" i="1" smtClean="0">
                              <a:latin typeface="Cambria Math" panose="02040503050406030204" pitchFamily="18" charset="0"/>
                              <a:ea typeface="Cambria Math" panose="02040503050406030204" pitchFamily="18" charset="0"/>
                            </a:rPr>
                            <m:t>×</m:t>
                          </m:r>
                          <m:sSup>
                            <m:sSupPr>
                              <m:ctrlPr>
                                <a:rPr lang="en-US" sz="2000" b="1" i="1" smtClean="0">
                                  <a:latin typeface="Cambria Math" panose="02040503050406030204" pitchFamily="18" charset="0"/>
                                  <a:ea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𝟏𝟎</m:t>
                              </m:r>
                            </m:e>
                            <m:sup>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sup>
                          </m:sSup>
                        </m:den>
                      </m:f>
                    </m:oMath>
                  </m:oMathPara>
                </a14:m>
                <a:endParaRPr lang="en-US" sz="2000" b="1" dirty="0"/>
              </a:p>
            </p:txBody>
          </p:sp>
        </mc:Choice>
        <mc:Fallback>
          <p:sp>
            <p:nvSpPr>
              <p:cNvPr id="7" name="TextBox 6"/>
              <p:cNvSpPr txBox="1">
                <a:spLocks noRot="1" noChangeAspect="1" noMove="1" noResize="1" noEditPoints="1" noAdjustHandles="1" noChangeArrowheads="1" noChangeShapeType="1" noTextEdit="1"/>
              </p:cNvSpPr>
              <p:nvPr/>
            </p:nvSpPr>
            <p:spPr>
              <a:xfrm>
                <a:off x="9084623" y="1707419"/>
                <a:ext cx="2486643" cy="584519"/>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9308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932" y="33833"/>
            <a:ext cx="11409381" cy="6824167"/>
          </a:xfrm>
          <a:prstGeom prst="rect">
            <a:avLst/>
          </a:prstGeom>
        </p:spPr>
      </p:pic>
      <p:sp>
        <p:nvSpPr>
          <p:cNvPr id="3" name="TextBox 2"/>
          <p:cNvSpPr txBox="1"/>
          <p:nvPr/>
        </p:nvSpPr>
        <p:spPr>
          <a:xfrm>
            <a:off x="3135085" y="0"/>
            <a:ext cx="6458857" cy="461665"/>
          </a:xfrm>
          <a:prstGeom prst="rect">
            <a:avLst/>
          </a:prstGeom>
          <a:solidFill>
            <a:srgbClr val="FFFF00"/>
          </a:solidFill>
        </p:spPr>
        <p:txBody>
          <a:bodyPr wrap="square" rtlCol="0">
            <a:spAutoFit/>
          </a:bodyPr>
          <a:lstStyle/>
          <a:p>
            <a:r>
              <a:rPr lang="en-US" sz="2400" b="1" dirty="0" smtClean="0"/>
              <a:t>Summary of small signal analysis of second stage</a:t>
            </a:r>
            <a:endParaRPr lang="en-US" sz="2400" b="1" dirty="0"/>
          </a:p>
        </p:txBody>
      </p:sp>
      <mc:AlternateContent xmlns:mc="http://schemas.openxmlformats.org/markup-compatibility/2006">
        <mc:Choice xmlns:a14="http://schemas.microsoft.com/office/drawing/2010/main" Requires="a14">
          <p:sp>
            <p:nvSpPr>
              <p:cNvPr id="4" name="TextBox 3"/>
              <p:cNvSpPr txBox="1"/>
              <p:nvPr/>
            </p:nvSpPr>
            <p:spPr>
              <a:xfrm>
                <a:off x="5561841" y="4800156"/>
                <a:ext cx="2570832" cy="50039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𝑨</m:t>
                          </m:r>
                        </m:e>
                        <m:sub>
                          <m:r>
                            <a:rPr lang="en-US" sz="1600" b="1" i="1" smtClean="0">
                              <a:latin typeface="Cambria Math" panose="02040503050406030204" pitchFamily="18" charset="0"/>
                            </a:rPr>
                            <m:t>𝑽</m:t>
                          </m:r>
                          <m:r>
                            <a:rPr lang="en-US" sz="1600" b="1" i="1" smtClean="0">
                              <a:latin typeface="Cambria Math" panose="02040503050406030204" pitchFamily="18" charset="0"/>
                            </a:rPr>
                            <m:t>𝟐</m:t>
                          </m:r>
                        </m:sub>
                      </m:sSub>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𝟖𝟏</m:t>
                          </m:r>
                          <m:r>
                            <a:rPr lang="en-US" sz="1600" b="1" i="1" smtClean="0">
                              <a:latin typeface="Cambria Math" panose="02040503050406030204" pitchFamily="18" charset="0"/>
                              <a:ea typeface="Cambria Math" panose="02040503050406030204" pitchFamily="18" charset="0"/>
                            </a:rPr>
                            <m:t>×</m:t>
                          </m:r>
                          <m:sSup>
                            <m:sSupPr>
                              <m:ctrlPr>
                                <a:rPr lang="en-US" sz="1600" b="1" i="1" smtClean="0">
                                  <a:latin typeface="Cambria Math" panose="02040503050406030204" pitchFamily="18" charset="0"/>
                                  <a:ea typeface="Cambria Math" panose="02040503050406030204" pitchFamily="18" charset="0"/>
                                </a:rPr>
                              </m:ctrlPr>
                            </m:sSupPr>
                            <m:e>
                              <m:r>
                                <a:rPr lang="en-US" sz="1600" b="1" i="1" smtClean="0">
                                  <a:latin typeface="Cambria Math" panose="02040503050406030204" pitchFamily="18" charset="0"/>
                                  <a:ea typeface="Cambria Math" panose="02040503050406030204" pitchFamily="18" charset="0"/>
                                </a:rPr>
                                <m:t>𝟏𝟎</m:t>
                              </m:r>
                            </m:e>
                            <m:sup>
                              <m:r>
                                <a:rPr lang="en-US" sz="1600" b="1" i="1" smtClean="0">
                                  <a:latin typeface="Cambria Math" panose="02040503050406030204" pitchFamily="18" charset="0"/>
                                  <a:ea typeface="Cambria Math" panose="02040503050406030204" pitchFamily="18" charset="0"/>
                                </a:rPr>
                                <m:t>𝟑</m:t>
                              </m:r>
                            </m:sup>
                          </m:sSup>
                        </m:num>
                        <m:den>
                          <m:r>
                            <a:rPr lang="en-US" sz="1600" b="1" i="1" smtClean="0">
                              <a:latin typeface="Cambria Math" panose="02040503050406030204" pitchFamily="18" charset="0"/>
                            </a:rPr>
                            <m:t>𝟏𝟓𝟒</m:t>
                          </m:r>
                        </m:den>
                      </m:f>
                      <m:r>
                        <a:rPr lang="en-US" sz="1600" b="1" i="1" smtClean="0">
                          <a:latin typeface="Cambria Math" panose="02040503050406030204" pitchFamily="18" charset="0"/>
                        </a:rPr>
                        <m:t>=</m:t>
                      </m:r>
                      <m:r>
                        <a:rPr lang="en-US" sz="1600" b="1" i="1" smtClean="0">
                          <a:latin typeface="Cambria Math" panose="02040503050406030204" pitchFamily="18" charset="0"/>
                        </a:rPr>
                        <m:t>𝟓𝟐𝟔</m:t>
                      </m:r>
                      <m:r>
                        <a:rPr lang="en-US" sz="1600" b="1" i="1" smtClean="0">
                          <a:latin typeface="Cambria Math" panose="02040503050406030204" pitchFamily="18" charset="0"/>
                        </a:rPr>
                        <m:t>  </m:t>
                      </m:r>
                      <m:r>
                        <a:rPr lang="en-US" sz="1600" b="1" i="1" smtClean="0">
                          <a:latin typeface="Cambria Math" panose="02040503050406030204" pitchFamily="18" charset="0"/>
                        </a:rPr>
                        <m:t>𝑽</m:t>
                      </m:r>
                      <m:r>
                        <a:rPr lang="en-US" sz="1600" b="1" i="1" smtClean="0">
                          <a:latin typeface="Cambria Math" panose="02040503050406030204" pitchFamily="18" charset="0"/>
                        </a:rPr>
                        <m:t>/</m:t>
                      </m:r>
                      <m:r>
                        <a:rPr lang="en-US" sz="1600" b="1" i="1" smtClean="0">
                          <a:latin typeface="Cambria Math" panose="02040503050406030204" pitchFamily="18" charset="0"/>
                        </a:rPr>
                        <m:t>𝑽</m:t>
                      </m:r>
                    </m:oMath>
                  </m:oMathPara>
                </a14:m>
                <a:endParaRPr lang="en-US" sz="1600" b="1" dirty="0"/>
              </a:p>
            </p:txBody>
          </p:sp>
        </mc:Choice>
        <mc:Fallback>
          <p:sp>
            <p:nvSpPr>
              <p:cNvPr id="4" name="TextBox 3"/>
              <p:cNvSpPr txBox="1">
                <a:spLocks noRot="1" noChangeAspect="1" noMove="1" noResize="1" noEditPoints="1" noAdjustHandles="1" noChangeArrowheads="1" noChangeShapeType="1" noTextEdit="1"/>
              </p:cNvSpPr>
              <p:nvPr/>
            </p:nvSpPr>
            <p:spPr>
              <a:xfrm>
                <a:off x="5561841" y="4800156"/>
                <a:ext cx="2570832" cy="500393"/>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8650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84493"/>
            <a:ext cx="9144000" cy="2387600"/>
          </a:xfrm>
        </p:spPr>
        <p:txBody>
          <a:bodyPr/>
          <a:lstStyle/>
          <a:p>
            <a:r>
              <a:rPr lang="en-US" dirty="0" smtClean="0">
                <a:latin typeface="Arial Black" panose="020B0A04020102020204" pitchFamily="34" charset="0"/>
              </a:rPr>
              <a:t>Output Stage</a:t>
            </a:r>
            <a:br>
              <a:rPr lang="en-US" dirty="0" smtClean="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122529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903" y="284804"/>
            <a:ext cx="7337815" cy="6517762"/>
          </a:xfrm>
          <a:prstGeom prst="rect">
            <a:avLst/>
          </a:prstGeom>
        </p:spPr>
      </p:pic>
    </p:spTree>
    <p:extLst>
      <p:ext uri="{BB962C8B-B14F-4D97-AF65-F5344CB8AC3E}">
        <p14:creationId xmlns:p14="http://schemas.microsoft.com/office/powerpoint/2010/main" val="25819749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0" y="1020763"/>
            <a:ext cx="8782957" cy="5187036"/>
          </a:xfrm>
          <a:prstGeom prst="rect">
            <a:avLst/>
          </a:prstGeom>
        </p:spPr>
      </p:pic>
      <p:sp>
        <p:nvSpPr>
          <p:cNvPr id="3" name="Title 2"/>
          <p:cNvSpPr>
            <a:spLocks noGrp="1"/>
          </p:cNvSpPr>
          <p:nvPr>
            <p:ph type="title"/>
          </p:nvPr>
        </p:nvSpPr>
        <p:spPr>
          <a:xfrm>
            <a:off x="0" y="0"/>
            <a:ext cx="7823200" cy="1325563"/>
          </a:xfrm>
        </p:spPr>
        <p:txBody>
          <a:bodyPr/>
          <a:lstStyle/>
          <a:p>
            <a:r>
              <a:rPr lang="en-US" dirty="0" smtClean="0">
                <a:latin typeface="Arial Black" panose="020B0A04020102020204" pitchFamily="34" charset="0"/>
              </a:rPr>
              <a:t>Simplified : Output stage</a:t>
            </a:r>
            <a:endParaRPr lang="en-US" dirty="0">
              <a:latin typeface="Arial Black" panose="020B0A04020102020204" pitchFamily="34" charset="0"/>
            </a:endParaRPr>
          </a:p>
        </p:txBody>
      </p:sp>
    </p:spTree>
    <p:extLst>
      <p:ext uri="{BB962C8B-B14F-4D97-AF65-F5344CB8AC3E}">
        <p14:creationId xmlns:p14="http://schemas.microsoft.com/office/powerpoint/2010/main" val="26163025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9079" y="102309"/>
            <a:ext cx="11740334" cy="6414401"/>
          </a:xfrm>
          <a:prstGeom prst="rect">
            <a:avLst/>
          </a:prstGeom>
        </p:spPr>
      </p:pic>
    </p:spTree>
    <p:extLst>
      <p:ext uri="{BB962C8B-B14F-4D97-AF65-F5344CB8AC3E}">
        <p14:creationId xmlns:p14="http://schemas.microsoft.com/office/powerpoint/2010/main" val="35615118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972" y="2281462"/>
            <a:ext cx="11552350" cy="2387600"/>
          </a:xfrm>
        </p:spPr>
        <p:txBody>
          <a:bodyPr>
            <a:normAutofit/>
          </a:bodyPr>
          <a:lstStyle/>
          <a:p>
            <a:r>
              <a:rPr lang="en-US" sz="7200" dirty="0" smtClean="0">
                <a:latin typeface="Arial Black" panose="020B0A04020102020204" pitchFamily="34" charset="0"/>
              </a:rPr>
              <a:t>Output Resistance</a:t>
            </a:r>
            <a:endParaRPr lang="en-US" sz="7200" dirty="0">
              <a:latin typeface="Arial Black" panose="020B0A04020102020204" pitchFamily="34" charset="0"/>
            </a:endParaRPr>
          </a:p>
        </p:txBody>
      </p:sp>
    </p:spTree>
    <p:extLst>
      <p:ext uri="{BB962C8B-B14F-4D97-AF65-F5344CB8AC3E}">
        <p14:creationId xmlns:p14="http://schemas.microsoft.com/office/powerpoint/2010/main" val="29743607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6593" y="0"/>
            <a:ext cx="8735568" cy="6855453"/>
          </a:xfrm>
          <a:prstGeom prst="rect">
            <a:avLst/>
          </a:prstGeom>
        </p:spPr>
      </p:pic>
    </p:spTree>
    <p:extLst>
      <p:ext uri="{BB962C8B-B14F-4D97-AF65-F5344CB8AC3E}">
        <p14:creationId xmlns:p14="http://schemas.microsoft.com/office/powerpoint/2010/main" val="34493283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363" y="0"/>
            <a:ext cx="10894226" cy="6757822"/>
          </a:xfrm>
          <a:prstGeom prst="rect">
            <a:avLst/>
          </a:prstGeom>
        </p:spPr>
      </p:pic>
    </p:spTree>
    <p:extLst>
      <p:ext uri="{BB962C8B-B14F-4D97-AF65-F5344CB8AC3E}">
        <p14:creationId xmlns:p14="http://schemas.microsoft.com/office/powerpoint/2010/main" val="390003788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9070" y="120577"/>
            <a:ext cx="11815663" cy="6615074"/>
          </a:xfrm>
          <a:prstGeom prst="rect">
            <a:avLst/>
          </a:prstGeom>
        </p:spPr>
      </p:pic>
    </p:spTree>
    <p:extLst>
      <p:ext uri="{BB962C8B-B14F-4D97-AF65-F5344CB8AC3E}">
        <p14:creationId xmlns:p14="http://schemas.microsoft.com/office/powerpoint/2010/main" val="6170416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760683"/>
            <a:ext cx="12079458" cy="523220"/>
          </a:xfrm>
          <a:prstGeom prst="rect">
            <a:avLst/>
          </a:prstGeom>
        </p:spPr>
        <p:txBody>
          <a:bodyPr wrap="square">
            <a:spAutoFit/>
          </a:bodyPr>
          <a:lstStyle/>
          <a:p>
            <a:pPr marL="457200" indent="-457200" fontAlgn="base">
              <a:buFont typeface="+mj-lt"/>
              <a:buAutoNum type="arabicPeriod"/>
            </a:pPr>
            <a:r>
              <a:rPr lang="en-US" sz="2800" b="1" dirty="0">
                <a:solidFill>
                  <a:srgbClr val="34444C"/>
                </a:solidFill>
                <a:latin typeface="Open Sans" panose="020B0606030504020204" pitchFamily="34" charset="0"/>
              </a:rPr>
              <a:t>8 Pin DIP </a:t>
            </a:r>
            <a:r>
              <a:rPr lang="en-US" sz="2800" b="1" dirty="0" smtClean="0">
                <a:solidFill>
                  <a:srgbClr val="34444C"/>
                </a:solidFill>
                <a:latin typeface="Open Sans" panose="020B0606030504020204" pitchFamily="34" charset="0"/>
              </a:rPr>
              <a:t>Package    2.    TO5-8 </a:t>
            </a:r>
            <a:r>
              <a:rPr lang="en-US" sz="2800" b="1" dirty="0">
                <a:solidFill>
                  <a:srgbClr val="34444C"/>
                </a:solidFill>
                <a:latin typeface="Open Sans" panose="020B0606030504020204" pitchFamily="34" charset="0"/>
              </a:rPr>
              <a:t>Metal can </a:t>
            </a:r>
            <a:r>
              <a:rPr lang="en-US" sz="2800" b="1" dirty="0" smtClean="0">
                <a:solidFill>
                  <a:srgbClr val="34444C"/>
                </a:solidFill>
                <a:latin typeface="Open Sans" panose="020B0606030504020204" pitchFamily="34" charset="0"/>
              </a:rPr>
              <a:t>package      3.   8 </a:t>
            </a:r>
            <a:r>
              <a:rPr lang="en-US" sz="2800" b="1" dirty="0">
                <a:solidFill>
                  <a:srgbClr val="34444C"/>
                </a:solidFill>
                <a:latin typeface="Open Sans" panose="020B0606030504020204" pitchFamily="34" charset="0"/>
              </a:rPr>
              <a:t>Pin SOIC</a:t>
            </a:r>
            <a:endParaRPr lang="en-US" sz="2800" b="1" i="0" dirty="0">
              <a:solidFill>
                <a:srgbClr val="34444C"/>
              </a:solidFill>
              <a:effectLst/>
              <a:latin typeface="Open Sans" panose="020B0606030504020204" pitchFamily="34" charset="0"/>
            </a:endParaRPr>
          </a:p>
        </p:txBody>
      </p:sp>
      <p:pic>
        <p:nvPicPr>
          <p:cNvPr id="5" name="Picture 4"/>
          <p:cNvPicPr>
            <a:picLocks noChangeAspect="1"/>
          </p:cNvPicPr>
          <p:nvPr/>
        </p:nvPicPr>
        <p:blipFill>
          <a:blip r:embed="rId2"/>
          <a:stretch>
            <a:fillRect/>
          </a:stretch>
        </p:blipFill>
        <p:spPr>
          <a:xfrm>
            <a:off x="0" y="0"/>
            <a:ext cx="12192000" cy="5310516"/>
          </a:xfrm>
          <a:prstGeom prst="rect">
            <a:avLst/>
          </a:prstGeom>
        </p:spPr>
      </p:pic>
    </p:spTree>
    <p:extLst>
      <p:ext uri="{BB962C8B-B14F-4D97-AF65-F5344CB8AC3E}">
        <p14:creationId xmlns:p14="http://schemas.microsoft.com/office/powerpoint/2010/main" val="124107249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6459" y="221591"/>
            <a:ext cx="10077096" cy="6566513"/>
          </a:xfrm>
          <a:prstGeom prst="rect">
            <a:avLst/>
          </a:prstGeom>
        </p:spPr>
      </p:pic>
    </p:spTree>
    <p:extLst>
      <p:ext uri="{BB962C8B-B14F-4D97-AF65-F5344CB8AC3E}">
        <p14:creationId xmlns:p14="http://schemas.microsoft.com/office/powerpoint/2010/main" val="1331266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0062" y="1081087"/>
            <a:ext cx="11191875" cy="4695825"/>
          </a:xfrm>
          <a:prstGeom prst="rect">
            <a:avLst/>
          </a:prstGeom>
        </p:spPr>
      </p:pic>
    </p:spTree>
    <p:extLst>
      <p:ext uri="{BB962C8B-B14F-4D97-AF65-F5344CB8AC3E}">
        <p14:creationId xmlns:p14="http://schemas.microsoft.com/office/powerpoint/2010/main" val="20265635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83434" y="123483"/>
            <a:ext cx="9331570" cy="584775"/>
          </a:xfrm>
          <a:prstGeom prst="rect">
            <a:avLst/>
          </a:prstGeom>
        </p:spPr>
        <p:txBody>
          <a:bodyPr wrap="square">
            <a:spAutoFit/>
          </a:bodyPr>
          <a:lstStyle/>
          <a:p>
            <a:pPr algn="ctr"/>
            <a:r>
              <a:rPr lang="en-US" sz="3200" b="1" u="sng" dirty="0" smtClean="0"/>
              <a:t> </a:t>
            </a:r>
            <a:r>
              <a:rPr lang="en-US" sz="3200" b="1" u="sng" dirty="0"/>
              <a:t>Modern Techniques for the Design of BJT </a:t>
            </a:r>
            <a:r>
              <a:rPr lang="en-US" sz="3200" b="1" u="sng" dirty="0" smtClean="0"/>
              <a:t>Op. Amps</a:t>
            </a:r>
            <a:endParaRPr lang="en-US" sz="3200" b="1" u="sng" dirty="0"/>
          </a:p>
        </p:txBody>
      </p:sp>
      <p:sp>
        <p:nvSpPr>
          <p:cNvPr id="3" name="Rectangle 2"/>
          <p:cNvSpPr/>
          <p:nvPr/>
        </p:nvSpPr>
        <p:spPr>
          <a:xfrm>
            <a:off x="276664" y="1226294"/>
            <a:ext cx="11915336" cy="5509200"/>
          </a:xfrm>
          <a:prstGeom prst="rect">
            <a:avLst/>
          </a:prstGeom>
        </p:spPr>
        <p:txBody>
          <a:bodyPr wrap="square">
            <a:spAutoFit/>
          </a:bodyPr>
          <a:lstStyle/>
          <a:p>
            <a:r>
              <a:rPr lang="en-US" sz="3200" b="1" dirty="0"/>
              <a:t>Although the ingenious techniques employed in the design of the 741 op amp have stood </a:t>
            </a:r>
            <a:r>
              <a:rPr lang="en-US" sz="3200" b="1" dirty="0" smtClean="0"/>
              <a:t>the test </a:t>
            </a:r>
            <a:r>
              <a:rPr lang="en-US" sz="3200" b="1" dirty="0"/>
              <a:t>of time, they are now more than </a:t>
            </a:r>
            <a:r>
              <a:rPr lang="en-US" sz="3200" b="1" dirty="0" smtClean="0"/>
              <a:t>50 </a:t>
            </a:r>
            <a:r>
              <a:rPr lang="en-US" sz="3200" b="1" dirty="0"/>
              <a:t>years old! </a:t>
            </a:r>
            <a:endParaRPr lang="en-US" sz="3200" b="1" dirty="0" smtClean="0"/>
          </a:p>
          <a:p>
            <a:endParaRPr lang="en-US" sz="3200" b="1" dirty="0"/>
          </a:p>
          <a:p>
            <a:r>
              <a:rPr lang="en-US" sz="3200" b="1" dirty="0" smtClean="0"/>
              <a:t>Technological </a:t>
            </a:r>
            <a:r>
              <a:rPr lang="en-US" sz="3200" b="1" dirty="0"/>
              <a:t>advances have resulted </a:t>
            </a:r>
            <a:r>
              <a:rPr lang="en-US" sz="3200" b="1" dirty="0" smtClean="0"/>
              <a:t>in changes </a:t>
            </a:r>
            <a:r>
              <a:rPr lang="en-US" sz="3200" b="1" dirty="0"/>
              <a:t>in the user requirements of general-purpose bipolar op amps. The resulting </a:t>
            </a:r>
            <a:r>
              <a:rPr lang="en-US" sz="3200" b="1" dirty="0" smtClean="0"/>
              <a:t>more demanding </a:t>
            </a:r>
            <a:r>
              <a:rPr lang="en-US" sz="3200" b="1" dirty="0"/>
              <a:t>specifications have in turn posed new challenges to analog IC designers who</a:t>
            </a:r>
            <a:r>
              <a:rPr lang="en-US" sz="3200" b="1" dirty="0" smtClean="0"/>
              <a:t>, </a:t>
            </a:r>
            <a:r>
              <a:rPr lang="en-US" sz="3200" b="1" dirty="0"/>
              <a:t>are responding with new and exciting circuits. In this </a:t>
            </a:r>
            <a:r>
              <a:rPr lang="en-US" sz="3200" b="1" dirty="0" smtClean="0"/>
              <a:t>section</a:t>
            </a:r>
          </a:p>
          <a:p>
            <a:endParaRPr lang="en-US" sz="3200" b="1" dirty="0"/>
          </a:p>
          <a:p>
            <a:r>
              <a:rPr lang="en-US" sz="3200" b="1" dirty="0"/>
              <a:t>we present a sample of recently developed design techniques.</a:t>
            </a:r>
          </a:p>
        </p:txBody>
      </p:sp>
    </p:spTree>
    <p:extLst>
      <p:ext uri="{BB962C8B-B14F-4D97-AF65-F5344CB8AC3E}">
        <p14:creationId xmlns:p14="http://schemas.microsoft.com/office/powerpoint/2010/main" val="16128602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34237" y="149442"/>
            <a:ext cx="6136616" cy="584775"/>
          </a:xfrm>
          <a:prstGeom prst="rect">
            <a:avLst/>
          </a:prstGeom>
        </p:spPr>
        <p:txBody>
          <a:bodyPr wrap="none">
            <a:spAutoFit/>
          </a:bodyPr>
          <a:lstStyle/>
          <a:p>
            <a:r>
              <a:rPr lang="en-US" sz="3200" b="1" dirty="0"/>
              <a:t>Special Performance Requirements</a:t>
            </a:r>
          </a:p>
        </p:txBody>
      </p:sp>
      <mc:AlternateContent xmlns:mc="http://schemas.openxmlformats.org/markup-compatibility/2006" xmlns:a14="http://schemas.microsoft.com/office/drawing/2010/main">
        <mc:Choice Requires="a14">
          <p:sp>
            <p:nvSpPr>
              <p:cNvPr id="3" name="Rectangle 2"/>
              <p:cNvSpPr/>
              <p:nvPr/>
            </p:nvSpPr>
            <p:spPr>
              <a:xfrm>
                <a:off x="406544" y="1351728"/>
                <a:ext cx="11508791" cy="1569660"/>
              </a:xfrm>
              <a:prstGeom prst="rect">
                <a:avLst/>
              </a:prstGeom>
            </p:spPr>
            <p:txBody>
              <a:bodyPr wrap="square">
                <a:spAutoFit/>
              </a:bodyPr>
              <a:lstStyle/>
              <a:p>
                <a:r>
                  <a:rPr lang="en-US" sz="2400" b="1" dirty="0" smtClean="0"/>
                  <a:t>Many of the special performance requirements stem from the need to operate modern op amps from </a:t>
                </a:r>
                <a:r>
                  <a:rPr lang="en-US" sz="2400" b="1" dirty="0"/>
                  <a:t>power supplies of much lower voltages. Thus while the 741-type op amp operated from power </a:t>
                </a:r>
                <a:r>
                  <a:rPr lang="en-US" sz="2400" b="1" dirty="0" smtClean="0"/>
                  <a:t>supplies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𝟏𝟓</m:t>
                    </m:r>
                    <m:r>
                      <a:rPr lang="en-US" sz="2400" b="1" i="1" smtClean="0">
                        <a:latin typeface="Cambria Math" panose="02040503050406030204" pitchFamily="18" charset="0"/>
                        <a:ea typeface="Cambria Math" panose="02040503050406030204" pitchFamily="18" charset="0"/>
                      </a:rPr>
                      <m:t>𝑽</m:t>
                    </m:r>
                  </m:oMath>
                </a14:m>
                <a:r>
                  <a:rPr lang="en-US" sz="2400" b="1" dirty="0" smtClean="0"/>
                  <a:t>, </a:t>
                </a:r>
                <a:r>
                  <a:rPr lang="en-US" sz="2400" b="1" dirty="0"/>
                  <a:t>many modern BJT op amps are required to operate from a single </a:t>
                </a:r>
                <a:r>
                  <a:rPr lang="en-US" sz="2400" b="1" dirty="0" smtClean="0"/>
                  <a:t>power supply </a:t>
                </a:r>
                <a:r>
                  <a:rPr lang="en-US" sz="2400" b="1" dirty="0"/>
                  <a:t>of only 2 V to 3 V.</a:t>
                </a:r>
              </a:p>
            </p:txBody>
          </p:sp>
        </mc:Choice>
        <mc:Fallback xmlns="">
          <p:sp>
            <p:nvSpPr>
              <p:cNvPr id="3" name="Rectangle 2"/>
              <p:cNvSpPr>
                <a:spLocks noRot="1" noChangeAspect="1" noMove="1" noResize="1" noEditPoints="1" noAdjustHandles="1" noChangeArrowheads="1" noChangeShapeType="1" noTextEdit="1"/>
              </p:cNvSpPr>
              <p:nvPr/>
            </p:nvSpPr>
            <p:spPr>
              <a:xfrm>
                <a:off x="406544" y="1351728"/>
                <a:ext cx="11508791" cy="1569660"/>
              </a:xfrm>
              <a:prstGeom prst="rect">
                <a:avLst/>
              </a:prstGeom>
              <a:blipFill rotWithShape="0">
                <a:blip r:embed="rId2"/>
                <a:stretch>
                  <a:fillRect l="-847" t="-3113" r="-742" b="-8171"/>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22695" y="2921388"/>
            <a:ext cx="7516646" cy="3867643"/>
          </a:xfrm>
          <a:prstGeom prst="rect">
            <a:avLst/>
          </a:prstGeom>
        </p:spPr>
      </p:pic>
    </p:spTree>
    <p:extLst>
      <p:ext uri="{BB962C8B-B14F-4D97-AF65-F5344CB8AC3E}">
        <p14:creationId xmlns:p14="http://schemas.microsoft.com/office/powerpoint/2010/main" val="10148573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6665" y="384409"/>
            <a:ext cx="11638670" cy="6057940"/>
          </a:xfrm>
          <a:prstGeom prst="rect">
            <a:avLst/>
          </a:prstGeom>
        </p:spPr>
        <p:txBody>
          <a:bodyPr wrap="square">
            <a:spAutoFit/>
          </a:bodyPr>
          <a:lstStyle/>
          <a:p>
            <a:r>
              <a:rPr lang="en-US" sz="2800" b="1" dirty="0" smtClean="0"/>
              <a:t>Many </a:t>
            </a:r>
            <a:r>
              <a:rPr lang="en-US" sz="2800" b="1" dirty="0"/>
              <a:t>modern BJT op amps are required to operate from a single </a:t>
            </a:r>
            <a:r>
              <a:rPr lang="en-US" sz="2800" b="1" dirty="0" smtClean="0"/>
              <a:t>power supply </a:t>
            </a:r>
            <a:r>
              <a:rPr lang="en-US" sz="2800" b="1" dirty="0"/>
              <a:t>of only 2 V to 3 V. This is done for a number of reasons, including the following</a:t>
            </a:r>
            <a:r>
              <a:rPr lang="en-US" sz="2800" b="1" dirty="0" smtClean="0"/>
              <a:t>.</a:t>
            </a:r>
          </a:p>
          <a:p>
            <a:endParaRPr lang="en-US" sz="2800" b="1" dirty="0"/>
          </a:p>
          <a:p>
            <a:endParaRPr lang="en-US" sz="2800" b="1" dirty="0"/>
          </a:p>
          <a:p>
            <a:pPr>
              <a:lnSpc>
                <a:spcPct val="150000"/>
              </a:lnSpc>
            </a:pPr>
            <a:r>
              <a:rPr lang="en-US" sz="2800" b="1" dirty="0"/>
              <a:t>1. Modern small-feature-size IC fabrication technologies require low </a:t>
            </a:r>
            <a:r>
              <a:rPr lang="en-US" sz="2800" b="1" dirty="0" smtClean="0"/>
              <a:t>power-supply voltages</a:t>
            </a:r>
            <a:r>
              <a:rPr lang="en-US" sz="2800" b="1" dirty="0"/>
              <a:t>.</a:t>
            </a:r>
          </a:p>
          <a:p>
            <a:pPr>
              <a:lnSpc>
                <a:spcPct val="150000"/>
              </a:lnSpc>
            </a:pPr>
            <a:r>
              <a:rPr lang="en-US" sz="2800" b="1" dirty="0"/>
              <a:t>2. Compatibility must be achieved with other parts of the system that use </a:t>
            </a:r>
            <a:r>
              <a:rPr lang="en-US" sz="2800" b="1" dirty="0" smtClean="0"/>
              <a:t>low-voltage supplies</a:t>
            </a:r>
            <a:r>
              <a:rPr lang="en-US" sz="2800" b="1" dirty="0"/>
              <a:t>.</a:t>
            </a:r>
          </a:p>
          <a:p>
            <a:pPr>
              <a:lnSpc>
                <a:spcPct val="150000"/>
              </a:lnSpc>
            </a:pPr>
            <a:r>
              <a:rPr lang="en-US" sz="2800" b="1" dirty="0"/>
              <a:t>3. Power dissipation must be minimized, especially for battery-operated equipment.</a:t>
            </a:r>
          </a:p>
        </p:txBody>
      </p:sp>
    </p:spTree>
    <p:extLst>
      <p:ext uri="{BB962C8B-B14F-4D97-AF65-F5344CB8AC3E}">
        <p14:creationId xmlns:p14="http://schemas.microsoft.com/office/powerpoint/2010/main" val="395833734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8017" y="823689"/>
            <a:ext cx="11455791" cy="5509200"/>
          </a:xfrm>
          <a:prstGeom prst="rect">
            <a:avLst/>
          </a:prstGeom>
        </p:spPr>
        <p:txBody>
          <a:bodyPr wrap="square">
            <a:spAutoFit/>
          </a:bodyPr>
          <a:lstStyle/>
          <a:p>
            <a:r>
              <a:rPr lang="en-US" sz="3200" b="1" dirty="0"/>
              <a:t>T</a:t>
            </a:r>
            <a:r>
              <a:rPr lang="en-US" sz="3200" b="1" dirty="0" smtClean="0"/>
              <a:t>here </a:t>
            </a:r>
            <a:r>
              <a:rPr lang="en-US" sz="3200" b="1" dirty="0"/>
              <a:t>are two important changes: </a:t>
            </a:r>
            <a:endParaRPr lang="en-US" sz="3200" b="1" dirty="0" smtClean="0"/>
          </a:p>
          <a:p>
            <a:endParaRPr lang="en-US" sz="3200" b="1" dirty="0" smtClean="0"/>
          </a:p>
          <a:p>
            <a:endParaRPr lang="en-US" sz="3200" b="1" dirty="0"/>
          </a:p>
          <a:p>
            <a:pPr marL="514350" indent="-514350">
              <a:buFont typeface="+mj-lt"/>
              <a:buAutoNum type="arabicPeriod"/>
            </a:pPr>
            <a:r>
              <a:rPr lang="en-US" sz="3200" b="1" dirty="0" smtClean="0"/>
              <a:t>the </a:t>
            </a:r>
            <a:r>
              <a:rPr lang="en-US" sz="3200" b="1" dirty="0"/>
              <a:t>use of a single </a:t>
            </a:r>
            <a:r>
              <a:rPr lang="en-US" sz="3200" b="1" dirty="0" smtClean="0"/>
              <a:t>ground-referenced power </a:t>
            </a:r>
            <a:r>
              <a:rPr lang="en-US" sz="3200" b="1" dirty="0"/>
              <a:t>supply , </a:t>
            </a:r>
            <a:endParaRPr lang="en-US" sz="3200" b="1" dirty="0" smtClean="0"/>
          </a:p>
          <a:p>
            <a:endParaRPr lang="en-US" sz="3200" b="1" dirty="0"/>
          </a:p>
          <a:p>
            <a:pPr marL="514350" indent="-514350">
              <a:buFont typeface="+mj-lt"/>
              <a:buAutoNum type="arabicPeriod" startAt="2"/>
            </a:pPr>
            <a:r>
              <a:rPr lang="en-US" sz="3200" b="1" dirty="0" smtClean="0"/>
              <a:t>and </a:t>
            </a:r>
            <a:r>
              <a:rPr lang="en-US" sz="3200" b="1" dirty="0"/>
              <a:t>the low value of </a:t>
            </a:r>
            <a:r>
              <a:rPr lang="en-US" sz="3200" b="1" dirty="0" smtClean="0"/>
              <a:t>power supply. </a:t>
            </a:r>
          </a:p>
          <a:p>
            <a:endParaRPr lang="en-US" sz="3200" b="1" dirty="0"/>
          </a:p>
          <a:p>
            <a:r>
              <a:rPr lang="en-US" sz="3200" b="1" dirty="0" smtClean="0"/>
              <a:t>Both </a:t>
            </a:r>
            <a:r>
              <a:rPr lang="en-US" sz="3200" b="1" dirty="0"/>
              <a:t>of these requirements give rise </a:t>
            </a:r>
            <a:r>
              <a:rPr lang="en-US" sz="3200" b="1" dirty="0" smtClean="0"/>
              <a:t>to changes </a:t>
            </a:r>
            <a:r>
              <a:rPr lang="en-US" sz="3200" b="1" dirty="0"/>
              <a:t>in performance specifications and pose new design challenges. </a:t>
            </a:r>
            <a:endParaRPr lang="en-US" sz="3200" b="1" dirty="0" smtClean="0"/>
          </a:p>
          <a:p>
            <a:endParaRPr lang="en-US" sz="3200" b="1" dirty="0"/>
          </a:p>
          <a:p>
            <a:r>
              <a:rPr lang="en-US" sz="3200" b="1" dirty="0" smtClean="0"/>
              <a:t>In </a:t>
            </a:r>
            <a:r>
              <a:rPr lang="en-US" sz="3200" b="1" dirty="0"/>
              <a:t>the following </a:t>
            </a:r>
            <a:r>
              <a:rPr lang="en-US" sz="3200" b="1" dirty="0" smtClean="0"/>
              <a:t>we discuss </a:t>
            </a:r>
            <a:r>
              <a:rPr lang="en-US" sz="3200" b="1" dirty="0"/>
              <a:t>two of the resulting changes.</a:t>
            </a:r>
          </a:p>
        </p:txBody>
      </p:sp>
    </p:spTree>
    <p:extLst>
      <p:ext uri="{BB962C8B-B14F-4D97-AF65-F5344CB8AC3E}">
        <p14:creationId xmlns:p14="http://schemas.microsoft.com/office/powerpoint/2010/main" val="340855200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73724" y="1422067"/>
            <a:ext cx="11029070" cy="3785652"/>
          </a:xfrm>
          <a:prstGeom prst="rect">
            <a:avLst/>
          </a:prstGeom>
        </p:spPr>
        <p:txBody>
          <a:bodyPr wrap="square">
            <a:spAutoFit/>
          </a:bodyPr>
          <a:lstStyle/>
          <a:p>
            <a:pPr algn="ctr">
              <a:lnSpc>
                <a:spcPct val="150000"/>
              </a:lnSpc>
            </a:pPr>
            <a:r>
              <a:rPr lang="en-US" sz="4000" b="1" dirty="0">
                <a:solidFill>
                  <a:srgbClr val="202124"/>
                </a:solidFill>
                <a:latin typeface="arial" panose="020B0604020202020204" pitchFamily="34" charset="0"/>
              </a:rPr>
              <a:t>Operational amplifiers that use the complete span between negative and positive supply voltage for signal conditioning are generally known as rail-to-rail amplifiers.</a:t>
            </a:r>
            <a:endParaRPr lang="en-US" sz="4000" b="1" dirty="0"/>
          </a:p>
        </p:txBody>
      </p:sp>
    </p:spTree>
    <p:extLst>
      <p:ext uri="{BB962C8B-B14F-4D97-AF65-F5344CB8AC3E}">
        <p14:creationId xmlns:p14="http://schemas.microsoft.com/office/powerpoint/2010/main" val="401441944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168811" y="200527"/>
                <a:ext cx="11760591" cy="5570756"/>
              </a:xfrm>
              <a:prstGeom prst="rect">
                <a:avLst/>
              </a:prstGeom>
            </p:spPr>
            <p:txBody>
              <a:bodyPr wrap="square">
                <a:spAutoFit/>
              </a:bodyPr>
              <a:lstStyle/>
              <a:p>
                <a:pPr algn="ctr"/>
                <a:r>
                  <a:rPr lang="en-US" sz="4800" b="1" u="sng" dirty="0" smtClean="0"/>
                  <a:t>Rail-to-Rail Input Common-Mode Range </a:t>
                </a:r>
              </a:p>
              <a:p>
                <a:endParaRPr lang="en-US" sz="2800" dirty="0"/>
              </a:p>
              <a:p>
                <a:r>
                  <a:rPr lang="en-US" sz="2800" dirty="0" smtClean="0"/>
                  <a:t>Op amps of </a:t>
                </a:r>
                <a:r>
                  <a:rPr lang="en-US" sz="2800" dirty="0"/>
                  <a:t>the 741 type operate from </a:t>
                </a:r>
                <a14:m>
                  <m:oMath xmlns:m="http://schemas.openxmlformats.org/officeDocument/2006/math">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15</m:t>
                    </m:r>
                    <m:r>
                      <a:rPr lang="en-US" sz="2800" b="0" i="1" smtClean="0">
                        <a:latin typeface="Cambria Math" panose="02040503050406030204" pitchFamily="18" charset="0"/>
                        <a:ea typeface="Cambria Math" panose="02040503050406030204" pitchFamily="18" charset="0"/>
                      </a:rPr>
                      <m:t>𝑉</m:t>
                    </m:r>
                    <m:r>
                      <a:rPr lang="en-US" sz="2800" b="0" i="1" smtClean="0">
                        <a:latin typeface="Cambria Math" panose="02040503050406030204" pitchFamily="18" charset="0"/>
                        <a:ea typeface="Cambria Math" panose="02040503050406030204" pitchFamily="18" charset="0"/>
                      </a:rPr>
                      <m:t> </m:t>
                    </m:r>
                  </m:oMath>
                </a14:m>
                <a:r>
                  <a:rPr lang="en-US" sz="2800" dirty="0" smtClean="0"/>
                  <a:t>supplies </a:t>
                </a:r>
                <a:r>
                  <a:rPr lang="en-US" sz="2800" dirty="0"/>
                  <a:t>and exhibit an input common-mode range </a:t>
                </a:r>
                <a:r>
                  <a:rPr lang="en-US" sz="2800" dirty="0" smtClean="0"/>
                  <a:t>that extends </a:t>
                </a:r>
                <a:r>
                  <a:rPr lang="en-US" sz="2800" dirty="0"/>
                  <a:t>to within a couple of volts of each supply. </a:t>
                </a:r>
                <a:endParaRPr lang="en-US" sz="2800" dirty="0" smtClean="0"/>
              </a:p>
              <a:p>
                <a:endParaRPr lang="en-US" sz="2800" dirty="0"/>
              </a:p>
              <a:p>
                <a:r>
                  <a:rPr lang="en-US" sz="2800" dirty="0" smtClean="0"/>
                  <a:t>Such </a:t>
                </a:r>
                <a:r>
                  <a:rPr lang="en-US" sz="2800" dirty="0"/>
                  <a:t>a gap between the input </a:t>
                </a:r>
                <a:r>
                  <a:rPr lang="en-US" sz="2800" dirty="0" smtClean="0"/>
                  <a:t>common mode range </a:t>
                </a:r>
                <a:r>
                  <a:rPr lang="en-US" sz="2800" dirty="0"/>
                  <a:t>and the power supply is obviously unacceptable if the op amp is to be </a:t>
                </a:r>
                <a:r>
                  <a:rPr lang="en-US" sz="2800" dirty="0" smtClean="0"/>
                  <a:t>operated from </a:t>
                </a:r>
                <a:r>
                  <a:rPr lang="en-US" sz="2800" dirty="0"/>
                  <a:t>a single supply that is only 2 V to 3 V. </a:t>
                </a:r>
                <a:endParaRPr lang="en-US" sz="2800" dirty="0" smtClean="0"/>
              </a:p>
              <a:p>
                <a:endParaRPr lang="en-US" sz="2800" dirty="0"/>
              </a:p>
              <a:p>
                <a:r>
                  <a:rPr lang="en-US" sz="2800" dirty="0" smtClean="0"/>
                  <a:t>Indeed </a:t>
                </a:r>
                <a:r>
                  <a:rPr lang="en-US" sz="2800" dirty="0"/>
                  <a:t>we will now show that these single-supply</a:t>
                </a:r>
                <a:r>
                  <a:rPr lang="en-US" sz="2800" dirty="0" smtClean="0"/>
                  <a:t>, low-voltage </a:t>
                </a:r>
                <a:r>
                  <a:rPr lang="en-US" sz="2800" dirty="0"/>
                  <a:t>op amps need to have an input common-mode range that extends over </a:t>
                </a:r>
                <a:r>
                  <a:rPr lang="en-US" sz="2800" dirty="0" smtClean="0"/>
                  <a:t>the entire </a:t>
                </a:r>
                <a:r>
                  <a:rPr lang="en-US" sz="2800" dirty="0"/>
                  <a:t>supply voltage, </a:t>
                </a:r>
                <a:r>
                  <a:rPr lang="en-US" sz="2800" dirty="0" smtClean="0"/>
                  <a:t> 0 to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𝐶𝐶</m:t>
                        </m:r>
                      </m:sub>
                    </m:sSub>
                  </m:oMath>
                </a14:m>
                <a:r>
                  <a:rPr lang="en-US" sz="2800" dirty="0" smtClean="0"/>
                  <a:t>, </a:t>
                </a:r>
                <a:r>
                  <a:rPr lang="en-US" sz="2800" dirty="0"/>
                  <a:t>referred to as rail-to-rail input common mode range.</a:t>
                </a:r>
              </a:p>
            </p:txBody>
          </p:sp>
        </mc:Choice>
        <mc:Fallback xmlns="">
          <p:sp>
            <p:nvSpPr>
              <p:cNvPr id="3" name="Rectangle 2"/>
              <p:cNvSpPr>
                <a:spLocks noRot="1" noChangeAspect="1" noMove="1" noResize="1" noEditPoints="1" noAdjustHandles="1" noChangeArrowheads="1" noChangeShapeType="1" noTextEdit="1"/>
              </p:cNvSpPr>
              <p:nvPr/>
            </p:nvSpPr>
            <p:spPr>
              <a:xfrm>
                <a:off x="168811" y="200527"/>
                <a:ext cx="11760591" cy="5570756"/>
              </a:xfrm>
              <a:prstGeom prst="rect">
                <a:avLst/>
              </a:prstGeom>
              <a:blipFill rotWithShape="0">
                <a:blip r:embed="rId2"/>
                <a:stretch>
                  <a:fillRect l="-1089" t="-2407" r="-1607" b="-2188"/>
                </a:stretch>
              </a:blipFill>
            </p:spPr>
            <p:txBody>
              <a:bodyPr/>
              <a:lstStyle/>
              <a:p>
                <a:r>
                  <a:rPr lang="en-US">
                    <a:noFill/>
                  </a:rPr>
                  <a:t> </a:t>
                </a:r>
              </a:p>
            </p:txBody>
          </p:sp>
        </mc:Fallback>
      </mc:AlternateContent>
    </p:spTree>
    <p:extLst>
      <p:ext uri="{BB962C8B-B14F-4D97-AF65-F5344CB8AC3E}">
        <p14:creationId xmlns:p14="http://schemas.microsoft.com/office/powerpoint/2010/main" val="5446869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0676" y="436325"/>
                <a:ext cx="11788726" cy="5755422"/>
              </a:xfrm>
              <a:prstGeom prst="rect">
                <a:avLst/>
              </a:prstGeom>
            </p:spPr>
            <p:txBody>
              <a:bodyPr wrap="square">
                <a:spAutoFit/>
              </a:bodyPr>
              <a:lstStyle/>
              <a:p>
                <a:pPr algn="ctr"/>
                <a:r>
                  <a:rPr lang="en-US" sz="4800" b="1" u="sng" dirty="0" smtClean="0">
                    <a:latin typeface="FrutigerLTStd65-Bold"/>
                  </a:rPr>
                  <a:t>Near Rail-to-Rail Output Signal Swing</a:t>
                </a:r>
              </a:p>
              <a:p>
                <a:endParaRPr lang="en-US" sz="3200" b="1" dirty="0">
                  <a:solidFill>
                    <a:srgbClr val="00FFFF"/>
                  </a:solidFill>
                  <a:latin typeface="FrutigerLTStd65-Bold"/>
                </a:endParaRPr>
              </a:p>
              <a:p>
                <a:r>
                  <a:rPr lang="en-US" sz="3200" b="1" dirty="0" smtClean="0">
                    <a:solidFill>
                      <a:srgbClr val="00FFFF"/>
                    </a:solidFill>
                    <a:latin typeface="FrutigerLTStd65-Bold"/>
                  </a:rPr>
                  <a:t> </a:t>
                </a:r>
                <a:r>
                  <a:rPr lang="en-US" sz="3200" dirty="0">
                    <a:solidFill>
                      <a:srgbClr val="000000"/>
                    </a:solidFill>
                    <a:latin typeface="TimesNewRoman"/>
                  </a:rPr>
                  <a:t>In the 741 op amp, we were satisfied with </a:t>
                </a:r>
                <a:r>
                  <a:rPr lang="en-US" sz="3200" dirty="0" smtClean="0">
                    <a:solidFill>
                      <a:srgbClr val="000000"/>
                    </a:solidFill>
                    <a:latin typeface="TimesNewRoman"/>
                  </a:rPr>
                  <a:t>an output </a:t>
                </a:r>
                <a:r>
                  <a:rPr lang="en-US" sz="3200" dirty="0">
                    <a:solidFill>
                      <a:srgbClr val="000000"/>
                    </a:solidFill>
                    <a:latin typeface="TimesNewRoman"/>
                  </a:rPr>
                  <a:t>that can swing to within 2 V or so of each of the supply rails. With a supply of </a:t>
                </a:r>
                <a14:m>
                  <m:oMath xmlns:m="http://schemas.openxmlformats.org/officeDocument/2006/math">
                    <m:r>
                      <a:rPr lang="en-US" sz="3200" i="1" smtClean="0">
                        <a:solidFill>
                          <a:srgbClr val="000000"/>
                        </a:solidFill>
                        <a:latin typeface="Cambria Math" panose="02040503050406030204" pitchFamily="18" charset="0"/>
                        <a:ea typeface="Cambria Math" panose="02040503050406030204" pitchFamily="18" charset="0"/>
                      </a:rPr>
                      <m:t>±</m:t>
                    </m:r>
                    <m:r>
                      <a:rPr lang="en-US" sz="3200" b="0" i="1" smtClean="0">
                        <a:solidFill>
                          <a:srgbClr val="000000"/>
                        </a:solidFill>
                        <a:latin typeface="Cambria Math" panose="02040503050406030204" pitchFamily="18" charset="0"/>
                        <a:ea typeface="Cambria Math" panose="02040503050406030204" pitchFamily="18" charset="0"/>
                      </a:rPr>
                      <m:t>15</m:t>
                    </m:r>
                    <m:r>
                      <a:rPr lang="en-US" sz="3200" b="0" i="1" smtClean="0">
                        <a:solidFill>
                          <a:srgbClr val="000000"/>
                        </a:solidFill>
                        <a:latin typeface="Cambria Math" panose="02040503050406030204" pitchFamily="18" charset="0"/>
                        <a:ea typeface="Cambria Math" panose="02040503050406030204" pitchFamily="18" charset="0"/>
                      </a:rPr>
                      <m:t>𝑉</m:t>
                    </m:r>
                  </m:oMath>
                </a14:m>
                <a:r>
                  <a:rPr lang="en-US" sz="3200" dirty="0" smtClean="0">
                    <a:solidFill>
                      <a:srgbClr val="000000"/>
                    </a:solidFill>
                    <a:latin typeface="TimesNewRoman"/>
                  </a:rPr>
                  <a:t>, this </a:t>
                </a:r>
                <a:r>
                  <a:rPr lang="en-US" sz="3200" dirty="0">
                    <a:solidFill>
                      <a:srgbClr val="000000"/>
                    </a:solidFill>
                    <a:latin typeface="TimesNewRoman"/>
                  </a:rPr>
                  <a:t>capacity resulted in a respectable </a:t>
                </a:r>
                <a14:m>
                  <m:oMath xmlns:m="http://schemas.openxmlformats.org/officeDocument/2006/math">
                    <m:r>
                      <a:rPr lang="en-US" sz="3200" i="1" smtClean="0">
                        <a:solidFill>
                          <a:srgbClr val="000000"/>
                        </a:solidFill>
                        <a:latin typeface="Cambria Math" panose="02040503050406030204" pitchFamily="18" charset="0"/>
                        <a:ea typeface="Cambria Math" panose="02040503050406030204" pitchFamily="18" charset="0"/>
                      </a:rPr>
                      <m:t>±</m:t>
                    </m:r>
                    <m:r>
                      <a:rPr lang="en-US" sz="3200" b="0" i="1" smtClean="0">
                        <a:solidFill>
                          <a:srgbClr val="000000"/>
                        </a:solidFill>
                        <a:latin typeface="Cambria Math" panose="02040503050406030204" pitchFamily="18" charset="0"/>
                        <a:ea typeface="Cambria Math" panose="02040503050406030204" pitchFamily="18" charset="0"/>
                      </a:rPr>
                      <m:t>13</m:t>
                    </m:r>
                    <m:r>
                      <a:rPr lang="en-US" sz="3200" b="0" i="1" smtClean="0">
                        <a:solidFill>
                          <a:srgbClr val="000000"/>
                        </a:solidFill>
                        <a:latin typeface="Cambria Math" panose="02040503050406030204" pitchFamily="18" charset="0"/>
                        <a:ea typeface="Cambria Math" panose="02040503050406030204" pitchFamily="18" charset="0"/>
                      </a:rPr>
                      <m:t>𝑉</m:t>
                    </m:r>
                    <m:r>
                      <a:rPr lang="en-US" sz="3200" b="0" i="1" smtClean="0">
                        <a:solidFill>
                          <a:srgbClr val="000000"/>
                        </a:solidFill>
                        <a:latin typeface="Cambria Math" panose="02040503050406030204" pitchFamily="18" charset="0"/>
                        <a:ea typeface="Cambria Math" panose="02040503050406030204" pitchFamily="18" charset="0"/>
                      </a:rPr>
                      <m:t> </m:t>
                    </m:r>
                  </m:oMath>
                </a14:m>
                <a:r>
                  <a:rPr lang="en-US" sz="3200" dirty="0" smtClean="0">
                    <a:solidFill>
                      <a:srgbClr val="000000"/>
                    </a:solidFill>
                    <a:latin typeface="TimesNewRoman"/>
                  </a:rPr>
                  <a:t>output </a:t>
                </a:r>
                <a:r>
                  <a:rPr lang="en-US" sz="3200" dirty="0">
                    <a:solidFill>
                      <a:srgbClr val="000000"/>
                    </a:solidFill>
                    <a:latin typeface="TimesNewRoman"/>
                  </a:rPr>
                  <a:t>range. </a:t>
                </a:r>
                <a:endParaRPr lang="en-US" sz="3200" dirty="0" smtClean="0">
                  <a:solidFill>
                    <a:srgbClr val="000000"/>
                  </a:solidFill>
                  <a:latin typeface="TimesNewRoman"/>
                </a:endParaRPr>
              </a:p>
              <a:p>
                <a:endParaRPr lang="en-US" sz="3200" dirty="0">
                  <a:solidFill>
                    <a:srgbClr val="000000"/>
                  </a:solidFill>
                  <a:latin typeface="TimesNewRoman"/>
                </a:endParaRPr>
              </a:p>
              <a:p>
                <a:r>
                  <a:rPr lang="en-US" sz="3200" dirty="0" smtClean="0">
                    <a:solidFill>
                      <a:srgbClr val="000000"/>
                    </a:solidFill>
                    <a:latin typeface="TimesNewRoman"/>
                  </a:rPr>
                  <a:t>However</a:t>
                </a:r>
                <a:r>
                  <a:rPr lang="en-US" sz="3200" dirty="0">
                    <a:solidFill>
                      <a:srgbClr val="000000"/>
                    </a:solidFill>
                    <a:latin typeface="TimesNewRoman"/>
                  </a:rPr>
                  <a:t>, to limit the output </a:t>
                </a:r>
                <a:r>
                  <a:rPr lang="en-US" sz="3200" dirty="0" smtClean="0">
                    <a:solidFill>
                      <a:srgbClr val="000000"/>
                    </a:solidFill>
                    <a:latin typeface="TimesNewRoman"/>
                  </a:rPr>
                  <a:t>swing to </a:t>
                </a:r>
                <a:r>
                  <a:rPr lang="en-US" sz="3200" dirty="0">
                    <a:solidFill>
                      <a:srgbClr val="000000"/>
                    </a:solidFill>
                    <a:latin typeface="TimesNewRoman"/>
                  </a:rPr>
                  <a:t>within 2 V of the supply rails in an op amp operating from a single 3-V supply would </a:t>
                </a:r>
                <a:r>
                  <a:rPr lang="en-US" sz="3200" dirty="0" smtClean="0">
                    <a:solidFill>
                      <a:srgbClr val="000000"/>
                    </a:solidFill>
                    <a:latin typeface="TimesNewRoman"/>
                  </a:rPr>
                  <a:t>result in </a:t>
                </a:r>
                <a:r>
                  <a:rPr lang="en-US" sz="3200" dirty="0">
                    <a:solidFill>
                      <a:srgbClr val="000000"/>
                    </a:solidFill>
                    <a:latin typeface="TimesNewRoman"/>
                  </a:rPr>
                  <a:t>an unusable device! Thus, here too, we require near rail-to-rail operation.</a:t>
                </a:r>
                <a:endParaRPr lang="en-US" sz="3200" dirty="0"/>
              </a:p>
            </p:txBody>
          </p:sp>
        </mc:Choice>
        <mc:Fallback xmlns="">
          <p:sp>
            <p:nvSpPr>
              <p:cNvPr id="2" name="Rectangle 1"/>
              <p:cNvSpPr>
                <a:spLocks noRot="1" noChangeAspect="1" noMove="1" noResize="1" noEditPoints="1" noAdjustHandles="1" noChangeArrowheads="1" noChangeShapeType="1" noTextEdit="1"/>
              </p:cNvSpPr>
              <p:nvPr/>
            </p:nvSpPr>
            <p:spPr>
              <a:xfrm>
                <a:off x="140676" y="436325"/>
                <a:ext cx="11788726" cy="5755422"/>
              </a:xfrm>
              <a:prstGeom prst="rect">
                <a:avLst/>
              </a:prstGeom>
              <a:blipFill rotWithShape="0">
                <a:blip r:embed="rId2"/>
                <a:stretch>
                  <a:fillRect l="-1293" t="-2542" b="-2331"/>
                </a:stretch>
              </a:blipFill>
            </p:spPr>
            <p:txBody>
              <a:bodyPr/>
              <a:lstStyle/>
              <a:p>
                <a:r>
                  <a:rPr lang="en-US">
                    <a:noFill/>
                  </a:rPr>
                  <a:t> </a:t>
                </a:r>
              </a:p>
            </p:txBody>
          </p:sp>
        </mc:Fallback>
      </mc:AlternateContent>
    </p:spTree>
    <p:extLst>
      <p:ext uri="{BB962C8B-B14F-4D97-AF65-F5344CB8AC3E}">
        <p14:creationId xmlns:p14="http://schemas.microsoft.com/office/powerpoint/2010/main" val="138223402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Biasing</a:t>
            </a:r>
            <a:endParaRPr lang="en-US" dirty="0"/>
          </a:p>
        </p:txBody>
      </p:sp>
      <p:pic>
        <p:nvPicPr>
          <p:cNvPr id="12" name="Content Placeholder 11"/>
          <p:cNvPicPr>
            <a:picLocks noGrp="1" noChangeAspect="1"/>
          </p:cNvPicPr>
          <p:nvPr>
            <p:ph sz="half" idx="1"/>
          </p:nvPr>
        </p:nvPicPr>
        <p:blipFill>
          <a:blip r:embed="rId2"/>
          <a:stretch>
            <a:fillRect/>
          </a:stretch>
        </p:blipFill>
        <p:spPr>
          <a:xfrm>
            <a:off x="7875719" y="1910031"/>
            <a:ext cx="3599137" cy="4351338"/>
          </a:xfrm>
          <a:prstGeom prst="rect">
            <a:avLst/>
          </a:prstGeom>
        </p:spPr>
      </p:pic>
      <p:pic>
        <p:nvPicPr>
          <p:cNvPr id="11" name="Content Placeholder 10"/>
          <p:cNvPicPr>
            <a:picLocks noGrp="1" noChangeAspect="1"/>
          </p:cNvPicPr>
          <p:nvPr>
            <p:ph sz="half" idx="2"/>
          </p:nvPr>
        </p:nvPicPr>
        <p:blipFill>
          <a:blip r:embed="rId3"/>
          <a:stretch>
            <a:fillRect/>
          </a:stretch>
        </p:blipFill>
        <p:spPr>
          <a:xfrm>
            <a:off x="402221" y="2018762"/>
            <a:ext cx="3467760" cy="4242607"/>
          </a:xfrm>
          <a:prstGeom prst="rect">
            <a:avLst/>
          </a:prstGeom>
        </p:spPr>
      </p:pic>
    </p:spTree>
    <p:extLst>
      <p:ext uri="{BB962C8B-B14F-4D97-AF65-F5344CB8AC3E}">
        <p14:creationId xmlns:p14="http://schemas.microsoft.com/office/powerpoint/2010/main" val="37367176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7966</TotalTime>
  <Words>1997</Words>
  <Application>Microsoft Office PowerPoint</Application>
  <PresentationFormat>Widescreen</PresentationFormat>
  <Paragraphs>235</Paragraphs>
  <Slides>151</Slides>
  <Notes>0</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70" baseType="lpstr">
      <vt:lpstr>Aharoni</vt:lpstr>
      <vt:lpstr>-apple-system</vt:lpstr>
      <vt:lpstr>Arial</vt:lpstr>
      <vt:lpstr>Arial</vt:lpstr>
      <vt:lpstr>Arial Black</vt:lpstr>
      <vt:lpstr>Calibri</vt:lpstr>
      <vt:lpstr>Calibri Light</vt:lpstr>
      <vt:lpstr>Cambria Math</vt:lpstr>
      <vt:lpstr>FrutigerLTStd65-Bold</vt:lpstr>
      <vt:lpstr>MathematicalPi-One</vt:lpstr>
      <vt:lpstr>Open Sans</vt:lpstr>
      <vt:lpstr>Symbol</vt:lpstr>
      <vt:lpstr>Times</vt:lpstr>
      <vt:lpstr>Times New Roman</vt:lpstr>
      <vt:lpstr>TimesNewRoman</vt:lpstr>
      <vt:lpstr>TimesNewRoman,Italic</vt:lpstr>
      <vt:lpstr>Wingdings</vt:lpstr>
      <vt:lpstr>Office Theme</vt:lpstr>
      <vt:lpstr>Equation</vt:lpstr>
      <vt:lpstr>Chapter No 12  </vt:lpstr>
      <vt:lpstr>General Information on  op-amp 741</vt:lpstr>
      <vt:lpstr>Chapter No 12 sub-sections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  Recognizing / Identifying various sub-sections of 741</vt:lpstr>
      <vt:lpstr>PowerPoint Presentation</vt:lpstr>
      <vt:lpstr>PowerPoint Presentation</vt:lpstr>
      <vt:lpstr>Input Stage  </vt:lpstr>
      <vt:lpstr>PowerPoint Presentation</vt:lpstr>
      <vt:lpstr>PowerPoint Presentation</vt:lpstr>
      <vt:lpstr>PowerPoint Presentation</vt:lpstr>
      <vt:lpstr>Intermediate Stage</vt:lpstr>
      <vt:lpstr>PowerPoint Presentation</vt:lpstr>
      <vt:lpstr>PowerPoint Presentation</vt:lpstr>
      <vt:lpstr>PowerPoint Presentation</vt:lpstr>
      <vt:lpstr>Output Stage</vt:lpstr>
      <vt:lpstr>PowerPoint Presentation</vt:lpstr>
      <vt:lpstr>PowerPoint Presentation</vt:lpstr>
      <vt:lpstr>PowerPoint Presentation</vt:lpstr>
      <vt:lpstr>Short Circuit Protection</vt:lpstr>
      <vt:lpstr>PowerPoint Presentation</vt:lpstr>
      <vt:lpstr>PowerPoint Presentation</vt:lpstr>
      <vt:lpstr>        Part-II  DC BIASING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Negative feedback </vt:lpstr>
      <vt:lpstr>PowerPoint Presentation</vt:lpstr>
      <vt:lpstr>PowerPoint Presentation</vt:lpstr>
      <vt:lpstr>Second Stage Biasing </vt:lpstr>
      <vt:lpstr>PowerPoint Presentation</vt:lpstr>
      <vt:lpstr>PowerPoint Presentation</vt:lpstr>
      <vt:lpstr>PowerPoint Presentation</vt:lpstr>
      <vt:lpstr>PowerPoint Presentation</vt:lpstr>
      <vt:lpstr>PowerPoint Presentation</vt:lpstr>
      <vt:lpstr>PowerPoint Presentation</vt:lpstr>
      <vt:lpstr>Summary : DC currents</vt:lpstr>
      <vt:lpstr>Small Signal Analysis </vt:lpstr>
      <vt:lpstr>PowerPoint Presentation</vt:lpstr>
      <vt:lpstr>PowerPoint Presentation</vt:lpstr>
      <vt:lpstr>PowerPoint Presentation</vt:lpstr>
      <vt:lpstr>PowerPoint Presentation</vt:lpstr>
      <vt:lpstr>Input impedance </vt:lpstr>
      <vt:lpstr>PowerPoint Presentation</vt:lpstr>
      <vt:lpstr>Transconductance </vt:lpstr>
      <vt:lpstr>PowerPoint Presentation</vt:lpstr>
      <vt:lpstr>Output impedance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 Stage </vt:lpstr>
      <vt:lpstr>PowerPoint Presentation</vt:lpstr>
      <vt:lpstr>Simplified : Output stage</vt:lpstr>
      <vt:lpstr>PowerPoint Presentation</vt:lpstr>
      <vt:lpstr>Output Resistance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Biasing</vt:lpstr>
      <vt:lpstr>Design of the Input Stage to Obtain Rail-to-Rail VICM</vt:lpstr>
      <vt:lpstr>PowerPoint Presentation</vt:lpstr>
      <vt:lpstr>Common-Mode Feedback to Control the dc Voltage at the Output of the Input Stage</vt:lpstr>
      <vt:lpstr>Output Stage </vt:lpstr>
      <vt:lpstr>Part -v</vt:lpstr>
      <vt:lpstr>Introduction </vt:lpstr>
      <vt:lpstr>Visualizing a CMOS operational amplifier</vt:lpstr>
      <vt:lpstr>PowerPoint Presentation</vt:lpstr>
      <vt:lpstr>PowerPoint Presentation</vt:lpstr>
      <vt:lpstr>PowerPoint Presentation</vt:lpstr>
      <vt:lpstr>PowerPoint Presentation</vt:lpstr>
      <vt:lpstr>12.1.3 Voltage Gain</vt:lpstr>
      <vt:lpstr>PowerPoint Presentation</vt:lpstr>
      <vt:lpstr>PowerPoint Presentation</vt:lpstr>
      <vt:lpstr>PowerPoint Presentation</vt:lpstr>
      <vt:lpstr>PowerPoint Presentation</vt:lpstr>
      <vt:lpstr>PowerPoint Presentation</vt:lpstr>
      <vt:lpstr>12.1.4 Common-Mode Rejection Ratio (CMRR)</vt:lpstr>
      <vt:lpstr>Differential Gain, for CMRR Cal.  </vt:lpstr>
      <vt:lpstr>Common Mode Gain</vt:lpstr>
      <vt:lpstr>12.1.5 Frequency Response</vt:lpstr>
      <vt:lpstr>PowerPoint Presentation</vt:lpstr>
      <vt:lpstr>Simplified Equivalent Circuit</vt:lpstr>
      <vt:lpstr>Phase Margin</vt:lpstr>
      <vt:lpstr>PowerPoint Presentation</vt:lpstr>
      <vt:lpstr>PowerPoint Presentation</vt:lpstr>
      <vt:lpstr>PowerPoint Presentation</vt:lpstr>
      <vt:lpstr>12.1.6 Slew Rate</vt:lpstr>
      <vt:lpstr>PowerPoint Presentation</vt:lpstr>
      <vt:lpstr>Part -II</vt:lpstr>
      <vt:lpstr>12.2 The Folded-Cascode CMOS Op Amp</vt:lpstr>
      <vt:lpstr>PowerPoint Presentation</vt:lpstr>
      <vt:lpstr>PowerPoint Presentation</vt:lpstr>
      <vt:lpstr>PowerPoint Presentation</vt:lpstr>
      <vt:lpstr>Summary Of CMOS OP-AMP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Breaking the Loop Example III</vt:lpstr>
      <vt:lpstr>Feedback Factor Example III</vt:lpstr>
      <vt:lpstr>Breaking the Loop Example IV </vt:lpstr>
      <vt:lpstr>Feedback Factor Example IV</vt:lpstr>
      <vt:lpstr>Breaking the Loop Example V </vt:lpstr>
      <vt:lpstr>Feedback Factor Example V</vt:lpstr>
      <vt:lpstr>Breaking the Loop Example VI</vt:lpstr>
      <vt:lpstr>Feedback Factor Example VI</vt:lpstr>
      <vt:lpstr>Breaking the Loop Example VII</vt:lpstr>
      <vt:lpstr>Feedback Factor Example VII</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 Basit Alvi</dc:creator>
  <cp:lastModifiedBy>Abdul Basit Alvi</cp:lastModifiedBy>
  <cp:revision>81</cp:revision>
  <dcterms:created xsi:type="dcterms:W3CDTF">2018-12-19T06:01:03Z</dcterms:created>
  <dcterms:modified xsi:type="dcterms:W3CDTF">2022-12-23T05:24:33Z</dcterms:modified>
</cp:coreProperties>
</file>